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77"/>
    <p:sldId id="257" r:id="rId78"/>
    <p:sldId id="258" r:id="rId79"/>
    <p:sldId id="259" r:id="rId80"/>
    <p:sldId id="260" r:id="rId81"/>
    <p:sldId id="261" r:id="rId82"/>
    <p:sldId id="262" r:id="rId83"/>
    <p:sldId id="263" r:id="rId84"/>
    <p:sldId id="264" r:id="rId85"/>
    <p:sldId id="265" r:id="rId86"/>
    <p:sldId id="266" r:id="rId87"/>
    <p:sldId id="267" r:id="rId88"/>
    <p:sldId id="268" r:id="rId89"/>
    <p:sldId id="269" r:id="rId9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Questrial" charset="1" panose="02000000000000000000"/>
      <p:regular r:id="rId12"/>
    </p:embeddedFont>
    <p:embeddedFont>
      <p:font typeface="Grand Cru S" charset="1" panose="00000500000000000000"/>
      <p:regular r:id="rId13"/>
    </p:embeddedFont>
    <p:embeddedFont>
      <p:font typeface="Grand Cru S Bold" charset="1" panose="00000800000000000000"/>
      <p:regular r:id="rId14"/>
    </p:embeddedFont>
    <p:embeddedFont>
      <p:font typeface="Grand Cru S Italics" charset="1" panose="00000500000000000000"/>
      <p:regular r:id="rId15"/>
    </p:embeddedFont>
    <p:embeddedFont>
      <p:font typeface="Grand Cru S Bold Italics" charset="1" panose="00000800000000000000"/>
      <p:regular r:id="rId16"/>
    </p:embeddedFont>
    <p:embeddedFont>
      <p:font typeface="Grand Cru S Extra-Light" charset="1" panose="00000300000000000000"/>
      <p:regular r:id="rId17"/>
    </p:embeddedFont>
    <p:embeddedFont>
      <p:font typeface="Grand Cru S Extra-Light Italics" charset="1" panose="00000300000000000000"/>
      <p:regular r:id="rId18"/>
    </p:embeddedFont>
    <p:embeddedFont>
      <p:font typeface="Grand Cru S Light" charset="1" panose="00000400000000000000"/>
      <p:regular r:id="rId19"/>
    </p:embeddedFont>
    <p:embeddedFont>
      <p:font typeface="Grand Cru S Light Italics" charset="1" panose="00000400000000000000"/>
      <p:regular r:id="rId20"/>
    </p:embeddedFont>
    <p:embeddedFont>
      <p:font typeface="Grand Cru S Medium" charset="1" panose="00000600000000000000"/>
      <p:regular r:id="rId21"/>
    </p:embeddedFont>
    <p:embeddedFont>
      <p:font typeface="Grand Cru S Medium Italics" charset="1" panose="00000600000000000000"/>
      <p:regular r:id="rId22"/>
    </p:embeddedFont>
    <p:embeddedFont>
      <p:font typeface="Grand Cru S Ultra-Bold" charset="1" panose="00000900000000000000"/>
      <p:regular r:id="rId23"/>
    </p:embeddedFont>
    <p:embeddedFont>
      <p:font typeface="Grand Cru S Ultra-Bold Italics" charset="1" panose="00000900000000000000"/>
      <p:regular r:id="rId24"/>
    </p:embeddedFont>
    <p:embeddedFont>
      <p:font typeface="Arial" charset="1" panose="020B0502020202020204"/>
      <p:regular r:id="rId25"/>
    </p:embeddedFont>
    <p:embeddedFont>
      <p:font typeface="Arial Bold" charset="1" panose="020B0802020202020204"/>
      <p:regular r:id="rId26"/>
    </p:embeddedFont>
    <p:embeddedFont>
      <p:font typeface="Arial Italics" charset="1" panose="020B0502020202090204"/>
      <p:regular r:id="rId27"/>
    </p:embeddedFont>
    <p:embeddedFont>
      <p:font typeface="Arial Bold Italics" charset="1" panose="020B0802020202090204"/>
      <p:regular r:id="rId28"/>
    </p:embeddedFont>
    <p:embeddedFont>
      <p:font typeface="TT Rounds Condensed" charset="1" panose="02000506030000020003"/>
      <p:regular r:id="rId29"/>
    </p:embeddedFont>
    <p:embeddedFont>
      <p:font typeface="TT Rounds Condensed Bold" charset="1" panose="02000806030000020003"/>
      <p:regular r:id="rId30"/>
    </p:embeddedFont>
    <p:embeddedFont>
      <p:font typeface="TT Rounds Condensed Italics" charset="1" panose="02000506030000090003"/>
      <p:regular r:id="rId31"/>
    </p:embeddedFont>
    <p:embeddedFont>
      <p:font typeface="TT Rounds Condensed Bold Italics" charset="1" panose="02000806030000090003"/>
      <p:regular r:id="rId32"/>
    </p:embeddedFont>
    <p:embeddedFont>
      <p:font typeface="TT Rounds Condensed Thin" charset="1" panose="02000503020000020003"/>
      <p:regular r:id="rId33"/>
    </p:embeddedFont>
    <p:embeddedFont>
      <p:font typeface="TT Rounds Condensed Thin Italics" charset="1" panose="02000503020000090003"/>
      <p:regular r:id="rId34"/>
    </p:embeddedFont>
    <p:embeddedFont>
      <p:font typeface="TT Rounds Condensed Heavy" charset="1" panose="02000506030000020003"/>
      <p:regular r:id="rId35"/>
    </p:embeddedFont>
    <p:embeddedFont>
      <p:font typeface="TT Rounds Condensed Heavy Italics" charset="1" panose="02000506000000090003"/>
      <p:regular r:id="rId36"/>
    </p:embeddedFont>
    <p:embeddedFont>
      <p:font typeface="Canva Sans" charset="1" panose="020B0503030501040103"/>
      <p:regular r:id="rId37"/>
    </p:embeddedFont>
    <p:embeddedFont>
      <p:font typeface="Canva Sans Bold" charset="1" panose="020B0803030501040103"/>
      <p:regular r:id="rId38"/>
    </p:embeddedFont>
    <p:embeddedFont>
      <p:font typeface="Canva Sans Italics" charset="1" panose="020B0503030501040103"/>
      <p:regular r:id="rId39"/>
    </p:embeddedFont>
    <p:embeddedFont>
      <p:font typeface="Canva Sans Bold Italics" charset="1" panose="020B0803030501040103"/>
      <p:regular r:id="rId40"/>
    </p:embeddedFont>
    <p:embeddedFont>
      <p:font typeface="Canva Sans Medium" charset="1" panose="020B0603030501040103"/>
      <p:regular r:id="rId41"/>
    </p:embeddedFont>
    <p:embeddedFont>
      <p:font typeface="Canva Sans Medium Italics" charset="1" panose="020B0603030501040103"/>
      <p:regular r:id="rId42"/>
    </p:embeddedFont>
    <p:embeddedFont>
      <p:font typeface="Poppins" charset="1" panose="00000500000000000000"/>
      <p:regular r:id="rId43"/>
    </p:embeddedFont>
    <p:embeddedFont>
      <p:font typeface="Poppins Bold" charset="1" panose="00000800000000000000"/>
      <p:regular r:id="rId44"/>
    </p:embeddedFont>
    <p:embeddedFont>
      <p:font typeface="Poppins Italics" charset="1" panose="00000500000000000000"/>
      <p:regular r:id="rId45"/>
    </p:embeddedFont>
    <p:embeddedFont>
      <p:font typeface="Poppins Bold Italics" charset="1" panose="00000800000000000000"/>
      <p:regular r:id="rId46"/>
    </p:embeddedFont>
    <p:embeddedFont>
      <p:font typeface="Poppins Thin" charset="1" panose="00000300000000000000"/>
      <p:regular r:id="rId47"/>
    </p:embeddedFont>
    <p:embeddedFont>
      <p:font typeface="Poppins Thin Italics" charset="1" panose="00000300000000000000"/>
      <p:regular r:id="rId48"/>
    </p:embeddedFont>
    <p:embeddedFont>
      <p:font typeface="Poppins Extra-Light" charset="1" panose="00000300000000000000"/>
      <p:regular r:id="rId49"/>
    </p:embeddedFont>
    <p:embeddedFont>
      <p:font typeface="Poppins Extra-Light Italics" charset="1" panose="00000300000000000000"/>
      <p:regular r:id="rId50"/>
    </p:embeddedFont>
    <p:embeddedFont>
      <p:font typeface="Poppins Light" charset="1" panose="00000400000000000000"/>
      <p:regular r:id="rId51"/>
    </p:embeddedFont>
    <p:embeddedFont>
      <p:font typeface="Poppins Light Italics" charset="1" panose="00000400000000000000"/>
      <p:regular r:id="rId52"/>
    </p:embeddedFont>
    <p:embeddedFont>
      <p:font typeface="Poppins Medium" charset="1" panose="00000600000000000000"/>
      <p:regular r:id="rId53"/>
    </p:embeddedFont>
    <p:embeddedFont>
      <p:font typeface="Poppins Medium Italics" charset="1" panose="00000600000000000000"/>
      <p:regular r:id="rId54"/>
    </p:embeddedFont>
    <p:embeddedFont>
      <p:font typeface="Poppins Semi-Bold" charset="1" panose="00000700000000000000"/>
      <p:regular r:id="rId55"/>
    </p:embeddedFont>
    <p:embeddedFont>
      <p:font typeface="Poppins Semi-Bold Italics" charset="1" panose="00000700000000000000"/>
      <p:regular r:id="rId56"/>
    </p:embeddedFont>
    <p:embeddedFont>
      <p:font typeface="Poppins Ultra-Bold" charset="1" panose="00000900000000000000"/>
      <p:regular r:id="rId57"/>
    </p:embeddedFont>
    <p:embeddedFont>
      <p:font typeface="Poppins Ultra-Bold Italics" charset="1" panose="00000900000000000000"/>
      <p:regular r:id="rId58"/>
    </p:embeddedFont>
    <p:embeddedFont>
      <p:font typeface="Poppins Heavy" charset="1" panose="00000A00000000000000"/>
      <p:regular r:id="rId59"/>
    </p:embeddedFont>
    <p:embeddedFont>
      <p:font typeface="Poppins Heavy Italics" charset="1" panose="00000A00000000000000"/>
      <p:regular r:id="rId60"/>
    </p:embeddedFont>
    <p:embeddedFont>
      <p:font typeface="29LT Adir" charset="1" panose="00000506000000000000"/>
      <p:regular r:id="rId61"/>
    </p:embeddedFont>
    <p:embeddedFont>
      <p:font typeface="29LT Adir Bold" charset="1" panose="00000806000000000000"/>
      <p:regular r:id="rId62"/>
    </p:embeddedFont>
    <p:embeddedFont>
      <p:font typeface="29LT Adir Thin" charset="1" panose="00000206000000000000"/>
      <p:regular r:id="rId63"/>
    </p:embeddedFont>
    <p:embeddedFont>
      <p:font typeface="29LT Adir Extra-Light" charset="1" panose="00000306000000000000"/>
      <p:regular r:id="rId64"/>
    </p:embeddedFont>
    <p:embeddedFont>
      <p:font typeface="29LT Adir Light" charset="1" panose="00000406000000000000"/>
      <p:regular r:id="rId65"/>
    </p:embeddedFont>
    <p:embeddedFont>
      <p:font typeface="29LT Adir Medium" charset="1" panose="00000606000000000000"/>
      <p:regular r:id="rId66"/>
    </p:embeddedFont>
    <p:embeddedFont>
      <p:font typeface="29LT Adir Semi-Bold" charset="1" panose="00000706000000000000"/>
      <p:regular r:id="rId67"/>
    </p:embeddedFont>
    <p:embeddedFont>
      <p:font typeface="29LT Adir Ultra-Bold" charset="1" panose="00000906000000000000"/>
      <p:regular r:id="rId68"/>
    </p:embeddedFont>
    <p:embeddedFont>
      <p:font typeface="Open Sans" charset="1" panose="020B0606030504020204"/>
      <p:regular r:id="rId69"/>
    </p:embeddedFont>
    <p:embeddedFont>
      <p:font typeface="Open Sans Bold" charset="1" panose="020B0806030504020204"/>
      <p:regular r:id="rId70"/>
    </p:embeddedFont>
    <p:embeddedFont>
      <p:font typeface="Open Sans Italics" charset="1" panose="020B0606030504020204"/>
      <p:regular r:id="rId71"/>
    </p:embeddedFont>
    <p:embeddedFont>
      <p:font typeface="Open Sans Bold Italics" charset="1" panose="020B0806030504020204"/>
      <p:regular r:id="rId72"/>
    </p:embeddedFont>
    <p:embeddedFont>
      <p:font typeface="Open Sans Light" charset="1" panose="020B0306030504020204"/>
      <p:regular r:id="rId73"/>
    </p:embeddedFont>
    <p:embeddedFont>
      <p:font typeface="Open Sans Light Italics" charset="1" panose="020B0306030504020204"/>
      <p:regular r:id="rId74"/>
    </p:embeddedFont>
    <p:embeddedFont>
      <p:font typeface="Open Sans Ultra-Bold" charset="1" panose="00000000000000000000"/>
      <p:regular r:id="rId75"/>
    </p:embeddedFont>
    <p:embeddedFont>
      <p:font typeface="Open Sans Ultra-Bold Italics" charset="1" panose="00000000000000000000"/>
      <p:regular r:id="rId7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fonts/font6.fntdata" Type="http://schemas.openxmlformats.org/officeDocument/2006/relationships/font"/><Relationship Id="rId60" Target="fonts/font60.fntdata" Type="http://schemas.openxmlformats.org/officeDocument/2006/relationships/font"/><Relationship Id="rId61" Target="fonts/font61.fntdata" Type="http://schemas.openxmlformats.org/officeDocument/2006/relationships/font"/><Relationship Id="rId62" Target="fonts/font62.fntdata" Type="http://schemas.openxmlformats.org/officeDocument/2006/relationships/font"/><Relationship Id="rId63" Target="fonts/font63.fntdata" Type="http://schemas.openxmlformats.org/officeDocument/2006/relationships/font"/><Relationship Id="rId64" Target="fonts/font64.fntdata" Type="http://schemas.openxmlformats.org/officeDocument/2006/relationships/font"/><Relationship Id="rId65" Target="fonts/font65.fntdata" Type="http://schemas.openxmlformats.org/officeDocument/2006/relationships/font"/><Relationship Id="rId66" Target="fonts/font66.fntdata" Type="http://schemas.openxmlformats.org/officeDocument/2006/relationships/font"/><Relationship Id="rId67" Target="fonts/font67.fntdata" Type="http://schemas.openxmlformats.org/officeDocument/2006/relationships/font"/><Relationship Id="rId68" Target="fonts/font68.fntdata" Type="http://schemas.openxmlformats.org/officeDocument/2006/relationships/font"/><Relationship Id="rId69" Target="fonts/font69.fntdata" Type="http://schemas.openxmlformats.org/officeDocument/2006/relationships/font"/><Relationship Id="rId7" Target="fonts/font7.fntdata" Type="http://schemas.openxmlformats.org/officeDocument/2006/relationships/font"/><Relationship Id="rId70" Target="fonts/font70.fntdata" Type="http://schemas.openxmlformats.org/officeDocument/2006/relationships/font"/><Relationship Id="rId71" Target="fonts/font71.fntdata" Type="http://schemas.openxmlformats.org/officeDocument/2006/relationships/font"/><Relationship Id="rId72" Target="fonts/font72.fntdata" Type="http://schemas.openxmlformats.org/officeDocument/2006/relationships/font"/><Relationship Id="rId73" Target="fonts/font73.fntdata" Type="http://schemas.openxmlformats.org/officeDocument/2006/relationships/font"/><Relationship Id="rId74" Target="fonts/font74.fntdata" Type="http://schemas.openxmlformats.org/officeDocument/2006/relationships/font"/><Relationship Id="rId75" Target="fonts/font75.fntdata" Type="http://schemas.openxmlformats.org/officeDocument/2006/relationships/font"/><Relationship Id="rId76" Target="fonts/font76.fntdata" Type="http://schemas.openxmlformats.org/officeDocument/2006/relationships/font"/><Relationship Id="rId77" Target="slides/slide1.xml" Type="http://schemas.openxmlformats.org/officeDocument/2006/relationships/slide"/><Relationship Id="rId78" Target="slides/slide2.xml" Type="http://schemas.openxmlformats.org/officeDocument/2006/relationships/slide"/><Relationship Id="rId79" Target="slides/slide3.xml" Type="http://schemas.openxmlformats.org/officeDocument/2006/relationships/slide"/><Relationship Id="rId8" Target="fonts/font8.fntdata" Type="http://schemas.openxmlformats.org/officeDocument/2006/relationships/font"/><Relationship Id="rId80" Target="slides/slide4.xml" Type="http://schemas.openxmlformats.org/officeDocument/2006/relationships/slide"/><Relationship Id="rId81" Target="slides/slide5.xml" Type="http://schemas.openxmlformats.org/officeDocument/2006/relationships/slide"/><Relationship Id="rId82" Target="slides/slide6.xml" Type="http://schemas.openxmlformats.org/officeDocument/2006/relationships/slide"/><Relationship Id="rId83" Target="slides/slide7.xml" Type="http://schemas.openxmlformats.org/officeDocument/2006/relationships/slide"/><Relationship Id="rId84" Target="slides/slide8.xml" Type="http://schemas.openxmlformats.org/officeDocument/2006/relationships/slide"/><Relationship Id="rId85" Target="slides/slide9.xml" Type="http://schemas.openxmlformats.org/officeDocument/2006/relationships/slide"/><Relationship Id="rId86" Target="slides/slide10.xml" Type="http://schemas.openxmlformats.org/officeDocument/2006/relationships/slide"/><Relationship Id="rId87" Target="slides/slide11.xml" Type="http://schemas.openxmlformats.org/officeDocument/2006/relationships/slide"/><Relationship Id="rId88" Target="slides/slide12.xml" Type="http://schemas.openxmlformats.org/officeDocument/2006/relationships/slide"/><Relationship Id="rId89" Target="slides/slide13.xml" Type="http://schemas.openxmlformats.org/officeDocument/2006/relationships/slide"/><Relationship Id="rId9" Target="fonts/font9.fntdata" Type="http://schemas.openxmlformats.org/officeDocument/2006/relationships/font"/><Relationship Id="rId90" Target="slides/slide14.xml" Type="http://schemas.openxmlformats.org/officeDocument/2006/relationships/slide"/></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 Id="rId6" Target="../media/image16.png" Type="http://schemas.openxmlformats.org/officeDocument/2006/relationships/image"/><Relationship Id="rId7" Target="../media/image17.svg" Type="http://schemas.openxmlformats.org/officeDocument/2006/relationships/image"/><Relationship Id="rId8" Target="../media/image18.png" Type="http://schemas.openxmlformats.org/officeDocument/2006/relationships/image"/><Relationship Id="rId9" Target="../media/image19.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295569" y="506376"/>
            <a:ext cx="14107886" cy="3432810"/>
          </a:xfrm>
          <a:prstGeom prst="rect">
            <a:avLst/>
          </a:prstGeom>
        </p:spPr>
        <p:txBody>
          <a:bodyPr anchor="t" rtlCol="false" tIns="0" lIns="0" bIns="0" rIns="0">
            <a:spAutoFit/>
          </a:bodyPr>
          <a:lstStyle/>
          <a:p>
            <a:pPr algn="ctr">
              <a:lnSpc>
                <a:spcPts val="6480"/>
              </a:lnSpc>
            </a:pPr>
            <a:r>
              <a:rPr lang="en-US" sz="6000" spc="-36">
                <a:solidFill>
                  <a:srgbClr val="C00000"/>
                </a:solidFill>
                <a:latin typeface="TT Rounds Condensed Bold"/>
              </a:rPr>
              <a:t> 9ᵗʰ International Conference for Convergence in Technology</a:t>
            </a:r>
          </a:p>
          <a:p>
            <a:pPr algn="ctr">
              <a:lnSpc>
                <a:spcPts val="6480"/>
              </a:lnSpc>
            </a:pPr>
            <a:r>
              <a:rPr lang="en-US" sz="6000" spc="-36">
                <a:solidFill>
                  <a:srgbClr val="00B050"/>
                </a:solidFill>
                <a:latin typeface="TT Rounds Condensed Bold"/>
              </a:rPr>
              <a:t>(9ᵗʰ I2CT 2024)</a:t>
            </a:r>
          </a:p>
        </p:txBody>
      </p:sp>
      <p:sp>
        <p:nvSpPr>
          <p:cNvPr name="TextBox 3" id="3"/>
          <p:cNvSpPr txBox="true"/>
          <p:nvPr/>
        </p:nvSpPr>
        <p:spPr>
          <a:xfrm rot="0">
            <a:off x="2870334" y="3901086"/>
            <a:ext cx="13533120" cy="5279989"/>
          </a:xfrm>
          <a:prstGeom prst="rect">
            <a:avLst/>
          </a:prstGeom>
        </p:spPr>
        <p:txBody>
          <a:bodyPr anchor="t" rtlCol="false" tIns="0" lIns="0" bIns="0" rIns="0">
            <a:spAutoFit/>
          </a:bodyPr>
          <a:lstStyle/>
          <a:p>
            <a:pPr algn="ctr">
              <a:lnSpc>
                <a:spcPts val="5292"/>
              </a:lnSpc>
            </a:pPr>
            <a:r>
              <a:rPr lang="en-US" sz="4900">
                <a:solidFill>
                  <a:srgbClr val="4C4C4C"/>
                </a:solidFill>
                <a:latin typeface="Arial Bold"/>
              </a:rPr>
              <a:t>Cognitive Algorithms: Machine Learning's Role in Alzheimer's Early Detection</a:t>
            </a:r>
          </a:p>
          <a:p>
            <a:pPr algn="ctr">
              <a:lnSpc>
                <a:spcPts val="3888"/>
              </a:lnSpc>
            </a:pPr>
          </a:p>
          <a:p>
            <a:pPr algn="ctr">
              <a:lnSpc>
                <a:spcPts val="3888"/>
              </a:lnSpc>
            </a:pPr>
          </a:p>
          <a:p>
            <a:pPr algn="ctr">
              <a:lnSpc>
                <a:spcPts val="3888"/>
              </a:lnSpc>
            </a:pPr>
          </a:p>
          <a:p>
            <a:pPr algn="ctr">
              <a:lnSpc>
                <a:spcPts val="3888"/>
              </a:lnSpc>
            </a:pPr>
            <a:r>
              <a:rPr lang="en-US" sz="3600" spc="-1">
                <a:solidFill>
                  <a:srgbClr val="4C4C4C"/>
                </a:solidFill>
                <a:latin typeface="Arial Bold"/>
              </a:rPr>
              <a:t>Paper ID: 1735 .</a:t>
            </a:r>
          </a:p>
          <a:p>
            <a:pPr algn="ctr">
              <a:lnSpc>
                <a:spcPts val="3888"/>
              </a:lnSpc>
            </a:pPr>
            <a:r>
              <a:rPr lang="en-US" sz="3600" spc="-1">
                <a:solidFill>
                  <a:srgbClr val="4C4C4C"/>
                </a:solidFill>
                <a:latin typeface="Arial Bold"/>
              </a:rPr>
              <a:t>PRESENTER NAME :Srujitha Devineni .</a:t>
            </a:r>
          </a:p>
          <a:p>
            <a:pPr algn="ctr">
              <a:lnSpc>
                <a:spcPts val="3888"/>
              </a:lnSpc>
            </a:pPr>
            <a:r>
              <a:rPr lang="en-US" sz="3600" spc="-1">
                <a:solidFill>
                  <a:srgbClr val="4C4C4C"/>
                </a:solidFill>
                <a:latin typeface="Arial Bold"/>
              </a:rPr>
              <a:t>SRM UNIVERSITY - AP .</a:t>
            </a:r>
          </a:p>
          <a:p>
            <a:pPr algn="ctr">
              <a:lnSpc>
                <a:spcPts val="3888"/>
              </a:lnSpc>
            </a:pPr>
          </a:p>
          <a:p>
            <a:pPr algn="ctr">
              <a:lnSpc>
                <a:spcPts val="3888"/>
              </a:lnSpc>
            </a:pPr>
          </a:p>
        </p:txBody>
      </p:sp>
      <p:sp>
        <p:nvSpPr>
          <p:cNvPr name="Freeform 4" id="4"/>
          <p:cNvSpPr/>
          <p:nvPr/>
        </p:nvSpPr>
        <p:spPr>
          <a:xfrm flipH="false" flipV="false" rot="0">
            <a:off x="14732586" y="8456926"/>
            <a:ext cx="3555414" cy="1666125"/>
          </a:xfrm>
          <a:custGeom>
            <a:avLst/>
            <a:gdLst/>
            <a:ahLst/>
            <a:cxnLst/>
            <a:rect r="r" b="b" t="t" l="l"/>
            <a:pathLst>
              <a:path h="1666125" w="3555414">
                <a:moveTo>
                  <a:pt x="0" y="0"/>
                </a:moveTo>
                <a:lnTo>
                  <a:pt x="3555414" y="0"/>
                </a:lnTo>
                <a:lnTo>
                  <a:pt x="3555414" y="1666125"/>
                </a:lnTo>
                <a:lnTo>
                  <a:pt x="0" y="1666125"/>
                </a:lnTo>
                <a:lnTo>
                  <a:pt x="0" y="0"/>
                </a:lnTo>
                <a:close/>
              </a:path>
            </a:pathLst>
          </a:custGeom>
          <a:blipFill>
            <a:blip r:embed="rId2"/>
            <a:stretch>
              <a:fillRect l="0" t="-56697" r="0" b="-56697"/>
            </a:stretch>
          </a:blipFill>
        </p:spPr>
      </p:sp>
      <p:sp>
        <p:nvSpPr>
          <p:cNvPr name="Freeform 5" id="5"/>
          <p:cNvSpPr/>
          <p:nvPr/>
        </p:nvSpPr>
        <p:spPr>
          <a:xfrm flipH="false" flipV="false" rot="0">
            <a:off x="255129" y="555846"/>
            <a:ext cx="3124176" cy="1094050"/>
          </a:xfrm>
          <a:custGeom>
            <a:avLst/>
            <a:gdLst/>
            <a:ahLst/>
            <a:cxnLst/>
            <a:rect r="r" b="b" t="t" l="l"/>
            <a:pathLst>
              <a:path h="1094050" w="3124176">
                <a:moveTo>
                  <a:pt x="0" y="0"/>
                </a:moveTo>
                <a:lnTo>
                  <a:pt x="3124176" y="0"/>
                </a:lnTo>
                <a:lnTo>
                  <a:pt x="3124176" y="1094051"/>
                </a:lnTo>
                <a:lnTo>
                  <a:pt x="0" y="1094051"/>
                </a:lnTo>
                <a:lnTo>
                  <a:pt x="0" y="0"/>
                </a:lnTo>
                <a:close/>
              </a:path>
            </a:pathLst>
          </a:custGeom>
          <a:blipFill>
            <a:blip r:embed="rId3"/>
            <a:stretch>
              <a:fillRect l="0" t="-158" r="0" b="-158"/>
            </a:stretch>
          </a:blipFill>
        </p:spPr>
      </p:sp>
    </p:spTree>
  </p:cSld>
  <p:clrMapOvr>
    <a:masterClrMapping/>
  </p:clrMapOvr>
</p:sld>
</file>

<file path=ppt/slides/slide10.xml><?xml version="1.0" encoding="utf-8"?>
<p:sld xmlns:p="http://schemas.openxmlformats.org/presentationml/2006/main" xmlns:a="http://schemas.openxmlformats.org/drawingml/2006/main">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407947" y="379852"/>
            <a:ext cx="17404553" cy="9527296"/>
            <a:chOff x="0" y="0"/>
            <a:chExt cx="23206071" cy="12703061"/>
          </a:xfrm>
        </p:grpSpPr>
        <p:grpSp>
          <p:nvGrpSpPr>
            <p:cNvPr name="Group 3" id="3"/>
            <p:cNvGrpSpPr/>
            <p:nvPr/>
          </p:nvGrpSpPr>
          <p:grpSpPr>
            <a:xfrm rot="0">
              <a:off x="0" y="0"/>
              <a:ext cx="23206071" cy="12703061"/>
              <a:chOff x="0" y="0"/>
              <a:chExt cx="4596479" cy="2516124"/>
            </a:xfrm>
          </p:grpSpPr>
          <p:sp>
            <p:nvSpPr>
              <p:cNvPr name="Freeform 4" id="4"/>
              <p:cNvSpPr/>
              <p:nvPr/>
            </p:nvSpPr>
            <p:spPr>
              <a:xfrm flipH="false" flipV="false" rot="0">
                <a:off x="0" y="0"/>
                <a:ext cx="4596479" cy="2516124"/>
              </a:xfrm>
              <a:custGeom>
                <a:avLst/>
                <a:gdLst/>
                <a:ahLst/>
                <a:cxnLst/>
                <a:rect r="r" b="b" t="t" l="l"/>
                <a:pathLst>
                  <a:path h="2516124" w="4596479">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name="TextBox 5" id="5"/>
              <p:cNvSpPr txBox="true"/>
              <p:nvPr/>
            </p:nvSpPr>
            <p:spPr>
              <a:xfrm>
                <a:off x="38100" y="-9525"/>
                <a:ext cx="4520279" cy="248754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70293" y="186017"/>
              <a:ext cx="22836362" cy="12317628"/>
              <a:chOff x="0" y="0"/>
              <a:chExt cx="4596479" cy="2479279"/>
            </a:xfrm>
          </p:grpSpPr>
          <p:sp>
            <p:nvSpPr>
              <p:cNvPr name="Freeform 7" id="7"/>
              <p:cNvSpPr/>
              <p:nvPr/>
            </p:nvSpPr>
            <p:spPr>
              <a:xfrm flipH="false" flipV="false" rot="0">
                <a:off x="0" y="0"/>
                <a:ext cx="4596479" cy="2479279"/>
              </a:xfrm>
              <a:custGeom>
                <a:avLst/>
                <a:gdLst/>
                <a:ahLst/>
                <a:cxnLst/>
                <a:rect r="r" b="b" t="t" l="l"/>
                <a:pathLst>
                  <a:path h="2479279" w="45964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name="TextBox 8" id="8"/>
              <p:cNvSpPr txBox="true"/>
              <p:nvPr/>
            </p:nvSpPr>
            <p:spPr>
              <a:xfrm>
                <a:off x="38100" y="-9525"/>
                <a:ext cx="4520279" cy="2450704"/>
              </a:xfrm>
              <a:prstGeom prst="rect">
                <a:avLst/>
              </a:prstGeom>
            </p:spPr>
            <p:txBody>
              <a:bodyPr anchor="ctr" rtlCol="false" tIns="50800" lIns="50800" bIns="50800" rIns="50800"/>
              <a:lstStyle/>
              <a:p>
                <a:pPr algn="ctr">
                  <a:lnSpc>
                    <a:spcPts val="2659"/>
                  </a:lnSpc>
                </a:pPr>
              </a:p>
            </p:txBody>
          </p:sp>
        </p:grpSp>
      </p:grpSp>
      <p:sp>
        <p:nvSpPr>
          <p:cNvPr name="TextBox 9" id="9"/>
          <p:cNvSpPr txBox="true"/>
          <p:nvPr/>
        </p:nvSpPr>
        <p:spPr>
          <a:xfrm rot="0">
            <a:off x="6866799" y="793726"/>
            <a:ext cx="7932438" cy="1143000"/>
          </a:xfrm>
          <a:prstGeom prst="rect">
            <a:avLst/>
          </a:prstGeom>
        </p:spPr>
        <p:txBody>
          <a:bodyPr anchor="t" rtlCol="false" tIns="0" lIns="0" bIns="0" rIns="0">
            <a:spAutoFit/>
          </a:bodyPr>
          <a:lstStyle/>
          <a:p>
            <a:pPr>
              <a:lnSpc>
                <a:spcPts val="4536"/>
              </a:lnSpc>
            </a:pPr>
            <a:r>
              <a:rPr lang="en-US" sz="3780">
                <a:solidFill>
                  <a:srgbClr val="261310"/>
                </a:solidFill>
                <a:latin typeface="Grand Cru S Bold"/>
              </a:rPr>
              <a:t>Model evaluation</a:t>
            </a:r>
          </a:p>
          <a:p>
            <a:pPr>
              <a:lnSpc>
                <a:spcPts val="4536"/>
              </a:lnSpc>
            </a:pPr>
          </a:p>
        </p:txBody>
      </p:sp>
      <p:sp>
        <p:nvSpPr>
          <p:cNvPr name="TextBox 10" id="10"/>
          <p:cNvSpPr txBox="true"/>
          <p:nvPr/>
        </p:nvSpPr>
        <p:spPr>
          <a:xfrm rot="0">
            <a:off x="786463" y="1529823"/>
            <a:ext cx="16715074" cy="8347968"/>
          </a:xfrm>
          <a:prstGeom prst="rect">
            <a:avLst/>
          </a:prstGeom>
        </p:spPr>
        <p:txBody>
          <a:bodyPr anchor="t" rtlCol="false" tIns="0" lIns="0" bIns="0" rIns="0">
            <a:spAutoFit/>
          </a:bodyPr>
          <a:lstStyle/>
          <a:p>
            <a:pPr>
              <a:lnSpc>
                <a:spcPts val="3364"/>
              </a:lnSpc>
            </a:pPr>
            <a:r>
              <a:rPr lang="en-US" sz="2143">
                <a:solidFill>
                  <a:srgbClr val="261310"/>
                </a:solidFill>
                <a:latin typeface="Grand Cru S Bold"/>
              </a:rPr>
              <a:t>Accuracy:</a:t>
            </a:r>
            <a:r>
              <a:rPr lang="en-US" sz="2143">
                <a:solidFill>
                  <a:srgbClr val="261310"/>
                </a:solidFill>
                <a:latin typeface="Grand Cru S"/>
              </a:rPr>
              <a:t> It represents the overall correctness of the model's predictions,In Alzheimer's disease detection, accuracy measures how well the model correctly identifies both positive and negative instances among all instances.</a:t>
            </a:r>
          </a:p>
          <a:p>
            <a:pPr algn="ctr">
              <a:lnSpc>
                <a:spcPts val="3364"/>
              </a:lnSpc>
            </a:pPr>
            <a:r>
              <a:rPr lang="en-US" sz="2143">
                <a:solidFill>
                  <a:srgbClr val="261310"/>
                </a:solidFill>
                <a:latin typeface="Grand Cru S Bold"/>
              </a:rPr>
              <a:t>Accuracy = Number of Correct Predictions/Total Number of Predictions</a:t>
            </a:r>
          </a:p>
          <a:p>
            <a:pPr>
              <a:lnSpc>
                <a:spcPts val="3364"/>
              </a:lnSpc>
            </a:pPr>
          </a:p>
          <a:p>
            <a:pPr>
              <a:lnSpc>
                <a:spcPts val="3364"/>
              </a:lnSpc>
            </a:pPr>
            <a:r>
              <a:rPr lang="en-US" sz="2143">
                <a:solidFill>
                  <a:srgbClr val="261310"/>
                </a:solidFill>
                <a:latin typeface="Grand Cru S Bold"/>
              </a:rPr>
              <a:t>Precision:</a:t>
            </a:r>
            <a:r>
              <a:rPr lang="en-US" sz="2143">
                <a:solidFill>
                  <a:srgbClr val="261310"/>
                </a:solidFill>
                <a:latin typeface="Grand Cru S"/>
              </a:rPr>
              <a:t> Precision quantifies the accuracy of positive predictions,In Alzheimer's detection, It measures how many of the predicted positive cases are actually true positive cases .High precision suggests that when the model predicts Alzheimer's, it is often correct, minimizing false positives.</a:t>
            </a:r>
          </a:p>
          <a:p>
            <a:pPr algn="ctr">
              <a:lnSpc>
                <a:spcPts val="3364"/>
              </a:lnSpc>
            </a:pPr>
            <a:r>
              <a:rPr lang="en-US" sz="2143">
                <a:solidFill>
                  <a:srgbClr val="261310"/>
                </a:solidFill>
                <a:latin typeface="Grand Cru S Bold"/>
              </a:rPr>
              <a:t>Precision=(True Positives)/(True Positives + False Positives​)</a:t>
            </a:r>
          </a:p>
          <a:p>
            <a:pPr>
              <a:lnSpc>
                <a:spcPts val="3364"/>
              </a:lnSpc>
            </a:pPr>
          </a:p>
          <a:p>
            <a:pPr>
              <a:lnSpc>
                <a:spcPts val="3364"/>
              </a:lnSpc>
            </a:pPr>
            <a:r>
              <a:rPr lang="en-US" sz="2143">
                <a:solidFill>
                  <a:srgbClr val="261310"/>
                </a:solidFill>
                <a:latin typeface="Grand Cru S Bold"/>
              </a:rPr>
              <a:t>Recall (Sensitivity): </a:t>
            </a:r>
            <a:r>
              <a:rPr lang="en-US" sz="2143">
                <a:solidFill>
                  <a:srgbClr val="261310"/>
                </a:solidFill>
                <a:latin typeface="Grand Cru S"/>
              </a:rPr>
              <a:t>Recall measures the model's ability to capture all positive instances,In Alzheimer's detection, recall assesses how well the model identifies true positive cases among all actual positive cases. High recall indicates that the model effectively identifies individuals with Alzheimer's disease, minimizing false negatives.</a:t>
            </a:r>
          </a:p>
          <a:p>
            <a:pPr algn="ctr">
              <a:lnSpc>
                <a:spcPts val="3364"/>
              </a:lnSpc>
            </a:pPr>
            <a:r>
              <a:rPr lang="en-US" sz="2143">
                <a:solidFill>
                  <a:srgbClr val="261310"/>
                </a:solidFill>
                <a:latin typeface="Grand Cru S Bold"/>
              </a:rPr>
              <a:t>Recall= (True Positives) / (False Negatives + True Positives)</a:t>
            </a:r>
          </a:p>
          <a:p>
            <a:pPr>
              <a:lnSpc>
                <a:spcPts val="3364"/>
              </a:lnSpc>
            </a:pPr>
          </a:p>
          <a:p>
            <a:pPr>
              <a:lnSpc>
                <a:spcPts val="3364"/>
              </a:lnSpc>
            </a:pPr>
            <a:r>
              <a:rPr lang="en-US" sz="2143">
                <a:solidFill>
                  <a:srgbClr val="261310"/>
                </a:solidFill>
                <a:latin typeface="Grand Cru S Bold"/>
              </a:rPr>
              <a:t>F1 Score: </a:t>
            </a:r>
            <a:r>
              <a:rPr lang="en-US" sz="2143">
                <a:solidFill>
                  <a:srgbClr val="261310"/>
                </a:solidFill>
                <a:latin typeface="Grand Cru S"/>
              </a:rPr>
              <a:t>It is the harmonic mean of precision and recall , In Alzheimer's disease detection, F1 score provides a balanced measure of the model's accuracy, considering both false positives and false negatives.A high F1 score indicates a model that performs well in terms of both precision and recall, striking a balance between avoiding false positives and false negatives.</a:t>
            </a:r>
          </a:p>
          <a:p>
            <a:pPr algn="ctr">
              <a:lnSpc>
                <a:spcPts val="3364"/>
              </a:lnSpc>
            </a:pPr>
            <a:r>
              <a:rPr lang="en-US" sz="2143">
                <a:solidFill>
                  <a:srgbClr val="261310"/>
                </a:solidFill>
                <a:latin typeface="Grand Cru S Bold"/>
                <a:ea typeface="Grand Cru S Bold"/>
              </a:rPr>
              <a:t>F1-Score=2×( Precision * Recall)/(Precision+Recall)</a:t>
            </a:r>
          </a:p>
          <a:p>
            <a:pPr>
              <a:lnSpc>
                <a:spcPts val="3364"/>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441723" y="382484"/>
            <a:ext cx="17404553" cy="9527296"/>
            <a:chOff x="0" y="0"/>
            <a:chExt cx="23206071" cy="12703061"/>
          </a:xfrm>
        </p:grpSpPr>
        <p:grpSp>
          <p:nvGrpSpPr>
            <p:cNvPr name="Group 3" id="3"/>
            <p:cNvGrpSpPr/>
            <p:nvPr/>
          </p:nvGrpSpPr>
          <p:grpSpPr>
            <a:xfrm rot="0">
              <a:off x="0" y="0"/>
              <a:ext cx="23206071" cy="12703061"/>
              <a:chOff x="0" y="0"/>
              <a:chExt cx="4596479" cy="2516124"/>
            </a:xfrm>
          </p:grpSpPr>
          <p:sp>
            <p:nvSpPr>
              <p:cNvPr name="Freeform 4" id="4"/>
              <p:cNvSpPr/>
              <p:nvPr/>
            </p:nvSpPr>
            <p:spPr>
              <a:xfrm flipH="false" flipV="false" rot="0">
                <a:off x="0" y="0"/>
                <a:ext cx="4596479" cy="2516124"/>
              </a:xfrm>
              <a:custGeom>
                <a:avLst/>
                <a:gdLst/>
                <a:ahLst/>
                <a:cxnLst/>
                <a:rect r="r" b="b" t="t" l="l"/>
                <a:pathLst>
                  <a:path h="2516124" w="4596479">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name="TextBox 5" id="5"/>
              <p:cNvSpPr txBox="true"/>
              <p:nvPr/>
            </p:nvSpPr>
            <p:spPr>
              <a:xfrm>
                <a:off x="38100" y="-9525"/>
                <a:ext cx="4520279" cy="248754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70293" y="186017"/>
              <a:ext cx="22836362" cy="12317628"/>
              <a:chOff x="0" y="0"/>
              <a:chExt cx="4596479" cy="2479279"/>
            </a:xfrm>
          </p:grpSpPr>
          <p:sp>
            <p:nvSpPr>
              <p:cNvPr name="Freeform 7" id="7"/>
              <p:cNvSpPr/>
              <p:nvPr/>
            </p:nvSpPr>
            <p:spPr>
              <a:xfrm flipH="false" flipV="false" rot="0">
                <a:off x="0" y="0"/>
                <a:ext cx="4596479" cy="2479279"/>
              </a:xfrm>
              <a:custGeom>
                <a:avLst/>
                <a:gdLst/>
                <a:ahLst/>
                <a:cxnLst/>
                <a:rect r="r" b="b" t="t" l="l"/>
                <a:pathLst>
                  <a:path h="2479279" w="45964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name="TextBox 8" id="8"/>
              <p:cNvSpPr txBox="true"/>
              <p:nvPr/>
            </p:nvSpPr>
            <p:spPr>
              <a:xfrm>
                <a:off x="38100" y="-9525"/>
                <a:ext cx="4520279" cy="2450704"/>
              </a:xfrm>
              <a:prstGeom prst="rect">
                <a:avLst/>
              </a:prstGeom>
            </p:spPr>
            <p:txBody>
              <a:bodyPr anchor="ctr" rtlCol="false" tIns="50800" lIns="50800" bIns="50800" rIns="50800"/>
              <a:lstStyle/>
              <a:p>
                <a:pPr algn="ctr">
                  <a:lnSpc>
                    <a:spcPts val="2659"/>
                  </a:lnSpc>
                </a:pPr>
              </a:p>
            </p:txBody>
          </p:sp>
        </p:grpSp>
      </p:grpSp>
      <p:sp>
        <p:nvSpPr>
          <p:cNvPr name="Freeform 9" id="9"/>
          <p:cNvSpPr/>
          <p:nvPr/>
        </p:nvSpPr>
        <p:spPr>
          <a:xfrm flipH="false" flipV="false" rot="0">
            <a:off x="1620204" y="1428629"/>
            <a:ext cx="5596105" cy="4804872"/>
          </a:xfrm>
          <a:custGeom>
            <a:avLst/>
            <a:gdLst/>
            <a:ahLst/>
            <a:cxnLst/>
            <a:rect r="r" b="b" t="t" l="l"/>
            <a:pathLst>
              <a:path h="4804872" w="5596105">
                <a:moveTo>
                  <a:pt x="0" y="0"/>
                </a:moveTo>
                <a:lnTo>
                  <a:pt x="5596106" y="0"/>
                </a:lnTo>
                <a:lnTo>
                  <a:pt x="5596106" y="4804872"/>
                </a:lnTo>
                <a:lnTo>
                  <a:pt x="0" y="4804872"/>
                </a:lnTo>
                <a:lnTo>
                  <a:pt x="0" y="0"/>
                </a:lnTo>
                <a:close/>
              </a:path>
            </a:pathLst>
          </a:custGeom>
          <a:blipFill>
            <a:blip r:embed="rId2"/>
            <a:stretch>
              <a:fillRect l="0" t="0" r="-14544" b="0"/>
            </a:stretch>
          </a:blipFill>
        </p:spPr>
      </p:sp>
      <p:sp>
        <p:nvSpPr>
          <p:cNvPr name="Freeform 10" id="10"/>
          <p:cNvSpPr/>
          <p:nvPr/>
        </p:nvSpPr>
        <p:spPr>
          <a:xfrm flipH="false" flipV="false" rot="0">
            <a:off x="10470534" y="1551241"/>
            <a:ext cx="5938508" cy="4559648"/>
          </a:xfrm>
          <a:custGeom>
            <a:avLst/>
            <a:gdLst/>
            <a:ahLst/>
            <a:cxnLst/>
            <a:rect r="r" b="b" t="t" l="l"/>
            <a:pathLst>
              <a:path h="4559648" w="5938508">
                <a:moveTo>
                  <a:pt x="0" y="0"/>
                </a:moveTo>
                <a:lnTo>
                  <a:pt x="5938507" y="0"/>
                </a:lnTo>
                <a:lnTo>
                  <a:pt x="5938507" y="4559648"/>
                </a:lnTo>
                <a:lnTo>
                  <a:pt x="0" y="4559648"/>
                </a:lnTo>
                <a:lnTo>
                  <a:pt x="0" y="0"/>
                </a:lnTo>
                <a:close/>
              </a:path>
            </a:pathLst>
          </a:custGeom>
          <a:blipFill>
            <a:blip r:embed="rId3"/>
            <a:stretch>
              <a:fillRect l="-1926" t="0" r="-13921" b="0"/>
            </a:stretch>
          </a:blipFill>
        </p:spPr>
      </p:sp>
      <p:sp>
        <p:nvSpPr>
          <p:cNvPr name="TextBox 11" id="11"/>
          <p:cNvSpPr txBox="true"/>
          <p:nvPr/>
        </p:nvSpPr>
        <p:spPr>
          <a:xfrm rot="0">
            <a:off x="2197492" y="607254"/>
            <a:ext cx="13893016" cy="640827"/>
          </a:xfrm>
          <a:prstGeom prst="rect">
            <a:avLst/>
          </a:prstGeom>
        </p:spPr>
        <p:txBody>
          <a:bodyPr anchor="t" rtlCol="false" tIns="0" lIns="0" bIns="0" rIns="0">
            <a:spAutoFit/>
          </a:bodyPr>
          <a:lstStyle/>
          <a:p>
            <a:pPr algn="ctr">
              <a:lnSpc>
                <a:spcPts val="5320"/>
              </a:lnSpc>
              <a:spcBef>
                <a:spcPct val="0"/>
              </a:spcBef>
            </a:pPr>
            <a:r>
              <a:rPr lang="en-US" sz="3800">
                <a:solidFill>
                  <a:srgbClr val="261310"/>
                </a:solidFill>
                <a:latin typeface="Grand Cru S Bold"/>
              </a:rPr>
              <a:t>performance metrics</a:t>
            </a:r>
          </a:p>
        </p:txBody>
      </p:sp>
      <p:sp>
        <p:nvSpPr>
          <p:cNvPr name="TextBox 12" id="12"/>
          <p:cNvSpPr txBox="true"/>
          <p:nvPr/>
        </p:nvSpPr>
        <p:spPr>
          <a:xfrm rot="0">
            <a:off x="804711" y="6376376"/>
            <a:ext cx="8182143" cy="2816797"/>
          </a:xfrm>
          <a:prstGeom prst="rect">
            <a:avLst/>
          </a:prstGeom>
        </p:spPr>
        <p:txBody>
          <a:bodyPr anchor="t" rtlCol="false" tIns="0" lIns="0" bIns="0" rIns="0">
            <a:spAutoFit/>
          </a:bodyPr>
          <a:lstStyle/>
          <a:p>
            <a:pPr algn="just" marL="384072" indent="-192036" lvl="1">
              <a:lnSpc>
                <a:spcPts val="2490"/>
              </a:lnSpc>
              <a:buFont typeface="Arial"/>
              <a:buChar char="•"/>
            </a:pPr>
            <a:r>
              <a:rPr lang="en-US" sz="1778">
                <a:solidFill>
                  <a:srgbClr val="261310"/>
                </a:solidFill>
                <a:latin typeface="Questrial"/>
              </a:rPr>
              <a:t>Performance measures of different models performed on the numerical dataset.</a:t>
            </a:r>
          </a:p>
          <a:p>
            <a:pPr algn="just" marL="384072" indent="-192036" lvl="1">
              <a:lnSpc>
                <a:spcPts val="2490"/>
              </a:lnSpc>
              <a:buFont typeface="Arial"/>
              <a:buChar char="•"/>
            </a:pPr>
            <a:r>
              <a:rPr lang="en-US" sz="1778">
                <a:solidFill>
                  <a:srgbClr val="261310"/>
                </a:solidFill>
                <a:latin typeface="Grand Cru S Medium"/>
              </a:rPr>
              <a:t>Best Performer</a:t>
            </a:r>
            <a:r>
              <a:rPr lang="en-US" sz="1778">
                <a:solidFill>
                  <a:srgbClr val="261310"/>
                </a:solidFill>
                <a:latin typeface="Grand Cru S"/>
              </a:rPr>
              <a:t>: XGBoost model consistently outperforms other models across all performance measures (accuracy, precision, recall, F1-Score).</a:t>
            </a:r>
          </a:p>
          <a:p>
            <a:pPr algn="just" marL="384072" indent="-192036" lvl="1">
              <a:lnSpc>
                <a:spcPts val="2490"/>
              </a:lnSpc>
              <a:buFont typeface="Arial"/>
              <a:buChar char="•"/>
            </a:pPr>
            <a:r>
              <a:rPr lang="en-US" sz="1778">
                <a:solidFill>
                  <a:srgbClr val="261310"/>
                </a:solidFill>
                <a:latin typeface="Grand Cru S Medium"/>
              </a:rPr>
              <a:t>Worst Performer</a:t>
            </a:r>
            <a:r>
              <a:rPr lang="en-US" sz="1778">
                <a:solidFill>
                  <a:srgbClr val="261310"/>
                </a:solidFill>
                <a:latin typeface="Grand Cru S"/>
              </a:rPr>
              <a:t>: Bernoulli Naive Bayes model consistently shows the lowest performance across all performance measures.</a:t>
            </a:r>
          </a:p>
          <a:p>
            <a:pPr algn="just" marL="384072" indent="-192036" lvl="1">
              <a:lnSpc>
                <a:spcPts val="2490"/>
              </a:lnSpc>
              <a:buFont typeface="Arial"/>
              <a:buChar char="•"/>
            </a:pPr>
            <a:r>
              <a:rPr lang="en-US" sz="1778">
                <a:solidFill>
                  <a:srgbClr val="261310"/>
                </a:solidFill>
                <a:latin typeface="Questrial"/>
              </a:rPr>
              <a:t>XGBoost model demonstrates consistent high performance across all measures, while Bernoulli Naive Bayes consistently shows lower performance.</a:t>
            </a:r>
          </a:p>
        </p:txBody>
      </p:sp>
      <p:sp>
        <p:nvSpPr>
          <p:cNvPr name="TextBox 13" id="13"/>
          <p:cNvSpPr txBox="true"/>
          <p:nvPr/>
        </p:nvSpPr>
        <p:spPr>
          <a:xfrm rot="0">
            <a:off x="9374023" y="6376376"/>
            <a:ext cx="7885277" cy="2816797"/>
          </a:xfrm>
          <a:prstGeom prst="rect">
            <a:avLst/>
          </a:prstGeom>
        </p:spPr>
        <p:txBody>
          <a:bodyPr anchor="t" rtlCol="false" tIns="0" lIns="0" bIns="0" rIns="0">
            <a:spAutoFit/>
          </a:bodyPr>
          <a:lstStyle/>
          <a:p>
            <a:pPr algn="just" marL="384072" indent="-192036" lvl="1">
              <a:lnSpc>
                <a:spcPts val="2490"/>
              </a:lnSpc>
              <a:buFont typeface="Arial"/>
              <a:buChar char="•"/>
            </a:pPr>
            <a:r>
              <a:rPr lang="en-US" sz="1778">
                <a:solidFill>
                  <a:srgbClr val="261310"/>
                </a:solidFill>
                <a:latin typeface="Questrial"/>
              </a:rPr>
              <a:t>Performance measures of different models performed on the MRI image dataset.</a:t>
            </a:r>
          </a:p>
          <a:p>
            <a:pPr algn="just" marL="384072" indent="-192036" lvl="1">
              <a:lnSpc>
                <a:spcPts val="2490"/>
              </a:lnSpc>
              <a:buFont typeface="Arial"/>
              <a:buChar char="•"/>
            </a:pPr>
            <a:r>
              <a:rPr lang="en-US" sz="1778">
                <a:solidFill>
                  <a:srgbClr val="261310"/>
                </a:solidFill>
                <a:latin typeface="Grand Cru S Medium"/>
              </a:rPr>
              <a:t>Best Performer</a:t>
            </a:r>
            <a:r>
              <a:rPr lang="en-US" sz="1778">
                <a:solidFill>
                  <a:srgbClr val="261310"/>
                </a:solidFill>
                <a:latin typeface="Grand Cru S"/>
              </a:rPr>
              <a:t>: KNN model consistently outperforms other models across all performance measures (accuracy, precision, recall, F1-Score).</a:t>
            </a:r>
          </a:p>
          <a:p>
            <a:pPr algn="just" marL="384072" indent="-192036" lvl="1">
              <a:lnSpc>
                <a:spcPts val="2490"/>
              </a:lnSpc>
              <a:buFont typeface="Arial"/>
              <a:buChar char="•"/>
            </a:pPr>
            <a:r>
              <a:rPr lang="en-US" sz="1778">
                <a:solidFill>
                  <a:srgbClr val="261310"/>
                </a:solidFill>
                <a:latin typeface="Grand Cru S Medium"/>
              </a:rPr>
              <a:t>Worst Performer</a:t>
            </a:r>
            <a:r>
              <a:rPr lang="en-US" sz="1778">
                <a:solidFill>
                  <a:srgbClr val="261310"/>
                </a:solidFill>
                <a:latin typeface="Grand Cru S"/>
              </a:rPr>
              <a:t>: Decision Tree model consistently shows the lowest performance across all performance measures.</a:t>
            </a:r>
          </a:p>
          <a:p>
            <a:pPr algn="just" marL="384072" indent="-192036" lvl="1">
              <a:lnSpc>
                <a:spcPts val="2490"/>
              </a:lnSpc>
              <a:buFont typeface="Arial"/>
              <a:buChar char="•"/>
            </a:pPr>
            <a:r>
              <a:rPr lang="en-US" sz="1778">
                <a:solidFill>
                  <a:srgbClr val="261310"/>
                </a:solidFill>
                <a:latin typeface="Questrial"/>
              </a:rPr>
              <a:t>KNN model demonstrates consistent high performance across all measures, while Decision Tree consistently shows lower performance.</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300573" y="379852"/>
            <a:ext cx="17404553" cy="9527296"/>
            <a:chOff x="0" y="0"/>
            <a:chExt cx="23206071" cy="12703061"/>
          </a:xfrm>
        </p:grpSpPr>
        <p:grpSp>
          <p:nvGrpSpPr>
            <p:cNvPr name="Group 3" id="3"/>
            <p:cNvGrpSpPr/>
            <p:nvPr/>
          </p:nvGrpSpPr>
          <p:grpSpPr>
            <a:xfrm rot="0">
              <a:off x="0" y="0"/>
              <a:ext cx="23206071" cy="12703061"/>
              <a:chOff x="0" y="0"/>
              <a:chExt cx="4596479" cy="2516124"/>
            </a:xfrm>
          </p:grpSpPr>
          <p:sp>
            <p:nvSpPr>
              <p:cNvPr name="Freeform 4" id="4"/>
              <p:cNvSpPr/>
              <p:nvPr/>
            </p:nvSpPr>
            <p:spPr>
              <a:xfrm flipH="false" flipV="false" rot="0">
                <a:off x="0" y="0"/>
                <a:ext cx="4596479" cy="2516124"/>
              </a:xfrm>
              <a:custGeom>
                <a:avLst/>
                <a:gdLst/>
                <a:ahLst/>
                <a:cxnLst/>
                <a:rect r="r" b="b" t="t" l="l"/>
                <a:pathLst>
                  <a:path h="2516124" w="4596479">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name="TextBox 5" id="5"/>
              <p:cNvSpPr txBox="true"/>
              <p:nvPr/>
            </p:nvSpPr>
            <p:spPr>
              <a:xfrm>
                <a:off x="38100" y="-9525"/>
                <a:ext cx="4520279" cy="248754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70293" y="186017"/>
              <a:ext cx="22836362" cy="12317628"/>
              <a:chOff x="0" y="0"/>
              <a:chExt cx="4596479" cy="2479279"/>
            </a:xfrm>
          </p:grpSpPr>
          <p:sp>
            <p:nvSpPr>
              <p:cNvPr name="Freeform 7" id="7"/>
              <p:cNvSpPr/>
              <p:nvPr/>
            </p:nvSpPr>
            <p:spPr>
              <a:xfrm flipH="false" flipV="false" rot="0">
                <a:off x="0" y="0"/>
                <a:ext cx="4596479" cy="2479279"/>
              </a:xfrm>
              <a:custGeom>
                <a:avLst/>
                <a:gdLst/>
                <a:ahLst/>
                <a:cxnLst/>
                <a:rect r="r" b="b" t="t" l="l"/>
                <a:pathLst>
                  <a:path h="2479279" w="45964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name="TextBox 8" id="8"/>
              <p:cNvSpPr txBox="true"/>
              <p:nvPr/>
            </p:nvSpPr>
            <p:spPr>
              <a:xfrm>
                <a:off x="38100" y="-9525"/>
                <a:ext cx="4520279" cy="2450704"/>
              </a:xfrm>
              <a:prstGeom prst="rect">
                <a:avLst/>
              </a:prstGeom>
            </p:spPr>
            <p:txBody>
              <a:bodyPr anchor="ctr" rtlCol="false" tIns="50800" lIns="50800" bIns="50800" rIns="50800"/>
              <a:lstStyle/>
              <a:p>
                <a:pPr algn="ctr">
                  <a:lnSpc>
                    <a:spcPts val="2659"/>
                  </a:lnSpc>
                </a:pPr>
              </a:p>
            </p:txBody>
          </p:sp>
        </p:grpSp>
      </p:grpSp>
      <p:sp>
        <p:nvSpPr>
          <p:cNvPr name="TextBox 9" id="9"/>
          <p:cNvSpPr txBox="true"/>
          <p:nvPr/>
        </p:nvSpPr>
        <p:spPr>
          <a:xfrm rot="0">
            <a:off x="7262820" y="611841"/>
            <a:ext cx="3762361" cy="757518"/>
          </a:xfrm>
          <a:prstGeom prst="rect">
            <a:avLst/>
          </a:prstGeom>
        </p:spPr>
        <p:txBody>
          <a:bodyPr anchor="t" rtlCol="false" tIns="0" lIns="0" bIns="0" rIns="0">
            <a:spAutoFit/>
          </a:bodyPr>
          <a:lstStyle/>
          <a:p>
            <a:pPr>
              <a:lnSpc>
                <a:spcPts val="6299"/>
              </a:lnSpc>
              <a:spcBef>
                <a:spcPct val="0"/>
              </a:spcBef>
            </a:pPr>
            <a:r>
              <a:rPr lang="en-US" sz="4500">
                <a:solidFill>
                  <a:srgbClr val="261310"/>
                </a:solidFill>
                <a:latin typeface="Grand Cru S Bold"/>
              </a:rPr>
              <a:t>Conclusion</a:t>
            </a:r>
          </a:p>
        </p:txBody>
      </p:sp>
      <p:sp>
        <p:nvSpPr>
          <p:cNvPr name="TextBox 10" id="10"/>
          <p:cNvSpPr txBox="true"/>
          <p:nvPr/>
        </p:nvSpPr>
        <p:spPr>
          <a:xfrm rot="0">
            <a:off x="887550" y="1572782"/>
            <a:ext cx="16230600" cy="8059345"/>
          </a:xfrm>
          <a:prstGeom prst="rect">
            <a:avLst/>
          </a:prstGeom>
        </p:spPr>
        <p:txBody>
          <a:bodyPr anchor="t" rtlCol="false" tIns="0" lIns="0" bIns="0" rIns="0">
            <a:spAutoFit/>
          </a:bodyPr>
          <a:lstStyle/>
          <a:p>
            <a:pPr marL="561337" indent="-280669" lvl="1">
              <a:lnSpc>
                <a:spcPts val="3639"/>
              </a:lnSpc>
              <a:buFont typeface="Arial"/>
              <a:buChar char="•"/>
            </a:pPr>
            <a:r>
              <a:rPr lang="en-US" sz="2599">
                <a:solidFill>
                  <a:srgbClr val="261310"/>
                </a:solidFill>
                <a:latin typeface="Grand Cru S Bold"/>
              </a:rPr>
              <a:t>In concluding our study on Alzheimer's disease identification, our innovative approach merges MRI and numerical datasets with diverse machine learning and deep learning algorithms.</a:t>
            </a:r>
          </a:p>
          <a:p>
            <a:pPr marL="561337" indent="-280669" lvl="1">
              <a:lnSpc>
                <a:spcPts val="3639"/>
              </a:lnSpc>
              <a:buFont typeface="Arial"/>
              <a:buChar char="•"/>
            </a:pPr>
            <a:r>
              <a:rPr lang="en-US" sz="2599">
                <a:solidFill>
                  <a:srgbClr val="261310"/>
                </a:solidFill>
                <a:latin typeface="Grand Cru S Bold"/>
              </a:rPr>
              <a:t> Our in-depth analysis of the numerical dataset highlighted the effectiveness of XG Boost, achieving an outstanding 84% accuracy, particularly notable when incorporating cross-validation.</a:t>
            </a:r>
          </a:p>
          <a:p>
            <a:pPr marL="561337" indent="-280669" lvl="1">
              <a:lnSpc>
                <a:spcPts val="3639"/>
              </a:lnSpc>
              <a:buFont typeface="Arial"/>
              <a:buChar char="•"/>
            </a:pPr>
            <a:r>
              <a:rPr lang="en-US" sz="2599">
                <a:solidFill>
                  <a:srgbClr val="261310"/>
                </a:solidFill>
                <a:latin typeface="Grand Cru S Bold"/>
              </a:rPr>
              <a:t>The MRI image dataset exhibited remarkable accuracies, notably with KNN (98%), CNN (87%) and SVM (96.25%), showcasing the capability to accurately diagnose Alzheimer's using MRI images. </a:t>
            </a:r>
          </a:p>
          <a:p>
            <a:pPr marL="561337" indent="-280669" lvl="1">
              <a:lnSpc>
                <a:spcPts val="3639"/>
              </a:lnSpc>
              <a:buFont typeface="Arial"/>
              <a:buChar char="•"/>
            </a:pPr>
            <a:r>
              <a:rPr lang="en-US" sz="2599">
                <a:solidFill>
                  <a:srgbClr val="261310"/>
                </a:solidFill>
                <a:latin typeface="Grand Cru S Bold"/>
              </a:rPr>
              <a:t>The meticulous application of cross-validation ensures the reliability and consistency of our findings.</a:t>
            </a:r>
          </a:p>
          <a:p>
            <a:pPr marL="561337" indent="-280669" lvl="1">
              <a:lnSpc>
                <a:spcPts val="3639"/>
              </a:lnSpc>
              <a:buFont typeface="Arial"/>
              <a:buChar char="•"/>
            </a:pPr>
            <a:r>
              <a:rPr lang="en-US" sz="2599">
                <a:solidFill>
                  <a:srgbClr val="261310"/>
                </a:solidFill>
                <a:latin typeface="Grand Cru S Bold"/>
              </a:rPr>
              <a:t>Future research could focus on:</a:t>
            </a:r>
          </a:p>
          <a:p>
            <a:pPr>
              <a:lnSpc>
                <a:spcPts val="3639"/>
              </a:lnSpc>
            </a:pPr>
            <a:r>
              <a:rPr lang="en-US" sz="2599">
                <a:solidFill>
                  <a:srgbClr val="261310"/>
                </a:solidFill>
                <a:latin typeface="Grand Cru S Bold"/>
              </a:rPr>
              <a:t>            </a:t>
            </a:r>
            <a:r>
              <a:rPr lang="en-US" sz="2599">
                <a:solidFill>
                  <a:srgbClr val="261310"/>
                </a:solidFill>
                <a:latin typeface="Grand Cru S"/>
              </a:rPr>
              <a:t>-</a:t>
            </a:r>
            <a:r>
              <a:rPr lang="en-US" sz="2599">
                <a:solidFill>
                  <a:srgbClr val="261310"/>
                </a:solidFill>
                <a:latin typeface="Grand Cru S Bold"/>
              </a:rPr>
              <a:t>Investigating sophisticated feature engineering methods unique to Alzheimer’s symptoms.</a:t>
            </a:r>
          </a:p>
          <a:p>
            <a:pPr>
              <a:lnSpc>
                <a:spcPts val="3639"/>
              </a:lnSpc>
            </a:pPr>
            <a:r>
              <a:rPr lang="en-US" sz="2599">
                <a:solidFill>
                  <a:srgbClr val="261310"/>
                </a:solidFill>
                <a:latin typeface="Grand Cru S Bold"/>
              </a:rPr>
              <a:t>            -</a:t>
            </a:r>
            <a:r>
              <a:rPr lang="en-US" sz="2599">
                <a:solidFill>
                  <a:srgbClr val="261310"/>
                </a:solidFill>
                <a:latin typeface="Grand Cru S Bold"/>
              </a:rPr>
              <a:t>Research effects of unbalanced datasets on model performance for focused enhancements.</a:t>
            </a:r>
          </a:p>
          <a:p>
            <a:pPr>
              <a:lnSpc>
                <a:spcPts val="3639"/>
              </a:lnSpc>
            </a:pPr>
            <a:r>
              <a:rPr lang="en-US" sz="2599">
                <a:solidFill>
                  <a:srgbClr val="261310"/>
                </a:solidFill>
                <a:latin typeface="Grand Cru S Bold"/>
              </a:rPr>
              <a:t>            -Enhancing numerical dataset pre-processing procedures.</a:t>
            </a:r>
          </a:p>
          <a:p>
            <a:pPr>
              <a:lnSpc>
                <a:spcPts val="3639"/>
              </a:lnSpc>
            </a:pPr>
            <a:r>
              <a:rPr lang="en-US" sz="2599">
                <a:solidFill>
                  <a:srgbClr val="261310"/>
                </a:solidFill>
                <a:latin typeface="Grand Cru S Bold"/>
              </a:rPr>
              <a:t>           -</a:t>
            </a:r>
            <a:r>
              <a:rPr lang="en-US" sz="2599">
                <a:solidFill>
                  <a:srgbClr val="261310"/>
                </a:solidFill>
                <a:latin typeface="Grand Cru S Bold"/>
              </a:rPr>
              <a:t>Collaborating with healthcare organizations to integrate real-world patient data,                       .            addressing issues with data quality and demographics.</a:t>
            </a:r>
          </a:p>
          <a:p>
            <a:pPr>
              <a:lnSpc>
                <a:spcPts val="3639"/>
              </a:lnSpc>
              <a:spcBef>
                <a:spcPct val="0"/>
              </a:spcBef>
            </a:pPr>
            <a:r>
              <a:rPr lang="en-US" sz="2599">
                <a:solidFill>
                  <a:srgbClr val="261310"/>
                </a:solidFill>
                <a:latin typeface="Grand Cru S"/>
              </a:rPr>
              <a:t>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1028700" y="469022"/>
            <a:ext cx="16230600" cy="9345539"/>
            <a:chOff x="0" y="0"/>
            <a:chExt cx="4274726" cy="2461377"/>
          </a:xfrm>
        </p:grpSpPr>
        <p:sp>
          <p:nvSpPr>
            <p:cNvPr name="Freeform 3" id="3"/>
            <p:cNvSpPr/>
            <p:nvPr/>
          </p:nvSpPr>
          <p:spPr>
            <a:xfrm flipH="false" flipV="false" rot="0">
              <a:off x="0" y="0"/>
              <a:ext cx="4274726" cy="2461377"/>
            </a:xfrm>
            <a:custGeom>
              <a:avLst/>
              <a:gdLst/>
              <a:ahLst/>
              <a:cxnLst/>
              <a:rect r="r" b="b" t="t" l="l"/>
              <a:pathLst>
                <a:path h="2461377" w="4274726">
                  <a:moveTo>
                    <a:pt x="14310" y="0"/>
                  </a:moveTo>
                  <a:lnTo>
                    <a:pt x="4260416" y="0"/>
                  </a:lnTo>
                  <a:cubicBezTo>
                    <a:pt x="4264211" y="0"/>
                    <a:pt x="4267851" y="1508"/>
                    <a:pt x="4270535" y="4191"/>
                  </a:cubicBezTo>
                  <a:cubicBezTo>
                    <a:pt x="4273218" y="6875"/>
                    <a:pt x="4274726" y="10515"/>
                    <a:pt x="4274726" y="14310"/>
                  </a:cubicBezTo>
                  <a:lnTo>
                    <a:pt x="4274726" y="2447067"/>
                  </a:lnTo>
                  <a:cubicBezTo>
                    <a:pt x="4274726" y="2450862"/>
                    <a:pt x="4273218" y="2454502"/>
                    <a:pt x="4270535" y="2457185"/>
                  </a:cubicBezTo>
                  <a:cubicBezTo>
                    <a:pt x="4267851" y="2459869"/>
                    <a:pt x="4264211" y="2461377"/>
                    <a:pt x="4260416" y="2461377"/>
                  </a:cubicBezTo>
                  <a:lnTo>
                    <a:pt x="14310" y="2461377"/>
                  </a:lnTo>
                  <a:cubicBezTo>
                    <a:pt x="10515" y="2461377"/>
                    <a:pt x="6875" y="2459869"/>
                    <a:pt x="4191" y="2457185"/>
                  </a:cubicBezTo>
                  <a:cubicBezTo>
                    <a:pt x="1508" y="2454502"/>
                    <a:pt x="0" y="2450862"/>
                    <a:pt x="0" y="2447067"/>
                  </a:cubicBezTo>
                  <a:lnTo>
                    <a:pt x="0" y="14310"/>
                  </a:lnTo>
                  <a:cubicBezTo>
                    <a:pt x="0" y="10515"/>
                    <a:pt x="1508" y="6875"/>
                    <a:pt x="4191" y="4191"/>
                  </a:cubicBezTo>
                  <a:cubicBezTo>
                    <a:pt x="6875" y="1508"/>
                    <a:pt x="10515" y="0"/>
                    <a:pt x="14310" y="0"/>
                  </a:cubicBezTo>
                  <a:close/>
                </a:path>
              </a:pathLst>
            </a:custGeom>
            <a:solidFill>
              <a:srgbClr val="F8F2EC"/>
            </a:solidFill>
          </p:spPr>
        </p:sp>
        <p:sp>
          <p:nvSpPr>
            <p:cNvPr name="TextBox 4" id="4"/>
            <p:cNvSpPr txBox="true"/>
            <p:nvPr/>
          </p:nvSpPr>
          <p:spPr>
            <a:xfrm>
              <a:off x="0" y="-38100"/>
              <a:ext cx="4274726" cy="249947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622709" y="788389"/>
            <a:ext cx="9343615" cy="951350"/>
          </a:xfrm>
          <a:custGeom>
            <a:avLst/>
            <a:gdLst/>
            <a:ahLst/>
            <a:cxnLst/>
            <a:rect r="r" b="b" t="t" l="l"/>
            <a:pathLst>
              <a:path h="951350" w="9343615">
                <a:moveTo>
                  <a:pt x="0" y="0"/>
                </a:moveTo>
                <a:lnTo>
                  <a:pt x="9343615" y="0"/>
                </a:lnTo>
                <a:lnTo>
                  <a:pt x="9343615" y="951350"/>
                </a:lnTo>
                <a:lnTo>
                  <a:pt x="0" y="9513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72742" y="2605908"/>
            <a:ext cx="404981" cy="404981"/>
          </a:xfrm>
          <a:custGeom>
            <a:avLst/>
            <a:gdLst/>
            <a:ahLst/>
            <a:cxnLst/>
            <a:rect r="r" b="b" t="t" l="l"/>
            <a:pathLst>
              <a:path h="404981" w="404981">
                <a:moveTo>
                  <a:pt x="0" y="0"/>
                </a:moveTo>
                <a:lnTo>
                  <a:pt x="404981" y="0"/>
                </a:lnTo>
                <a:lnTo>
                  <a:pt x="404981" y="404981"/>
                </a:lnTo>
                <a:lnTo>
                  <a:pt x="0" y="40498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672742" y="3538059"/>
            <a:ext cx="404981" cy="404981"/>
          </a:xfrm>
          <a:custGeom>
            <a:avLst/>
            <a:gdLst/>
            <a:ahLst/>
            <a:cxnLst/>
            <a:rect r="r" b="b" t="t" l="l"/>
            <a:pathLst>
              <a:path h="404981" w="404981">
                <a:moveTo>
                  <a:pt x="0" y="0"/>
                </a:moveTo>
                <a:lnTo>
                  <a:pt x="404981" y="0"/>
                </a:lnTo>
                <a:lnTo>
                  <a:pt x="404981" y="404981"/>
                </a:lnTo>
                <a:lnTo>
                  <a:pt x="0" y="40498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672742" y="4472293"/>
            <a:ext cx="404981" cy="404981"/>
          </a:xfrm>
          <a:custGeom>
            <a:avLst/>
            <a:gdLst/>
            <a:ahLst/>
            <a:cxnLst/>
            <a:rect r="r" b="b" t="t" l="l"/>
            <a:pathLst>
              <a:path h="404981" w="404981">
                <a:moveTo>
                  <a:pt x="0" y="0"/>
                </a:moveTo>
                <a:lnTo>
                  <a:pt x="404981" y="0"/>
                </a:lnTo>
                <a:lnTo>
                  <a:pt x="404981" y="404981"/>
                </a:lnTo>
                <a:lnTo>
                  <a:pt x="0" y="40498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672742" y="5406527"/>
            <a:ext cx="404981" cy="404981"/>
          </a:xfrm>
          <a:custGeom>
            <a:avLst/>
            <a:gdLst/>
            <a:ahLst/>
            <a:cxnLst/>
            <a:rect r="r" b="b" t="t" l="l"/>
            <a:pathLst>
              <a:path h="404981" w="404981">
                <a:moveTo>
                  <a:pt x="0" y="0"/>
                </a:moveTo>
                <a:lnTo>
                  <a:pt x="404981" y="0"/>
                </a:lnTo>
                <a:lnTo>
                  <a:pt x="404981" y="404981"/>
                </a:lnTo>
                <a:lnTo>
                  <a:pt x="0" y="40498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1672742" y="6340762"/>
            <a:ext cx="404981" cy="404981"/>
          </a:xfrm>
          <a:custGeom>
            <a:avLst/>
            <a:gdLst/>
            <a:ahLst/>
            <a:cxnLst/>
            <a:rect r="r" b="b" t="t" l="l"/>
            <a:pathLst>
              <a:path h="404981" w="404981">
                <a:moveTo>
                  <a:pt x="0" y="0"/>
                </a:moveTo>
                <a:lnTo>
                  <a:pt x="404981" y="0"/>
                </a:lnTo>
                <a:lnTo>
                  <a:pt x="404981" y="404981"/>
                </a:lnTo>
                <a:lnTo>
                  <a:pt x="0" y="40498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672742" y="7274996"/>
            <a:ext cx="404981" cy="404981"/>
          </a:xfrm>
          <a:custGeom>
            <a:avLst/>
            <a:gdLst/>
            <a:ahLst/>
            <a:cxnLst/>
            <a:rect r="r" b="b" t="t" l="l"/>
            <a:pathLst>
              <a:path h="404981" w="404981">
                <a:moveTo>
                  <a:pt x="0" y="0"/>
                </a:moveTo>
                <a:lnTo>
                  <a:pt x="404981" y="0"/>
                </a:lnTo>
                <a:lnTo>
                  <a:pt x="404981" y="404981"/>
                </a:lnTo>
                <a:lnTo>
                  <a:pt x="0" y="40498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false" flipV="false" rot="0">
            <a:off x="1672742" y="8209230"/>
            <a:ext cx="404981" cy="404981"/>
          </a:xfrm>
          <a:custGeom>
            <a:avLst/>
            <a:gdLst/>
            <a:ahLst/>
            <a:cxnLst/>
            <a:rect r="r" b="b" t="t" l="l"/>
            <a:pathLst>
              <a:path h="404981" w="404981">
                <a:moveTo>
                  <a:pt x="0" y="0"/>
                </a:moveTo>
                <a:lnTo>
                  <a:pt x="404981" y="0"/>
                </a:lnTo>
                <a:lnTo>
                  <a:pt x="404981" y="404981"/>
                </a:lnTo>
                <a:lnTo>
                  <a:pt x="0" y="40498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false" flipV="false" rot="0">
            <a:off x="1672742" y="9143465"/>
            <a:ext cx="404981" cy="404981"/>
          </a:xfrm>
          <a:custGeom>
            <a:avLst/>
            <a:gdLst/>
            <a:ahLst/>
            <a:cxnLst/>
            <a:rect r="r" b="b" t="t" l="l"/>
            <a:pathLst>
              <a:path h="404981" w="404981">
                <a:moveTo>
                  <a:pt x="0" y="0"/>
                </a:moveTo>
                <a:lnTo>
                  <a:pt x="404981" y="0"/>
                </a:lnTo>
                <a:lnTo>
                  <a:pt x="404981" y="404981"/>
                </a:lnTo>
                <a:lnTo>
                  <a:pt x="0" y="40498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4" id="14"/>
          <p:cNvSpPr/>
          <p:nvPr/>
        </p:nvSpPr>
        <p:spPr>
          <a:xfrm flipH="false" flipV="false" rot="0">
            <a:off x="16330840" y="1382340"/>
            <a:ext cx="1856920" cy="1786019"/>
          </a:xfrm>
          <a:custGeom>
            <a:avLst/>
            <a:gdLst/>
            <a:ahLst/>
            <a:cxnLst/>
            <a:rect r="r" b="b" t="t" l="l"/>
            <a:pathLst>
              <a:path h="1786019" w="1856920">
                <a:moveTo>
                  <a:pt x="0" y="0"/>
                </a:moveTo>
                <a:lnTo>
                  <a:pt x="1856920" y="0"/>
                </a:lnTo>
                <a:lnTo>
                  <a:pt x="1856920" y="1786019"/>
                </a:lnTo>
                <a:lnTo>
                  <a:pt x="0" y="178601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5" id="15"/>
          <p:cNvSpPr/>
          <p:nvPr/>
        </p:nvSpPr>
        <p:spPr>
          <a:xfrm flipH="false" flipV="false" rot="0">
            <a:off x="0" y="-521904"/>
            <a:ext cx="2601526" cy="2620585"/>
          </a:xfrm>
          <a:custGeom>
            <a:avLst/>
            <a:gdLst/>
            <a:ahLst/>
            <a:cxnLst/>
            <a:rect r="r" b="b" t="t" l="l"/>
            <a:pathLst>
              <a:path h="2620585" w="2601526">
                <a:moveTo>
                  <a:pt x="0" y="0"/>
                </a:moveTo>
                <a:lnTo>
                  <a:pt x="2601526" y="0"/>
                </a:lnTo>
                <a:lnTo>
                  <a:pt x="2601526" y="2620585"/>
                </a:lnTo>
                <a:lnTo>
                  <a:pt x="0" y="262058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6" id="16"/>
          <p:cNvSpPr txBox="true"/>
          <p:nvPr/>
        </p:nvSpPr>
        <p:spPr>
          <a:xfrm rot="0">
            <a:off x="4622709" y="780156"/>
            <a:ext cx="9200557" cy="863040"/>
          </a:xfrm>
          <a:prstGeom prst="rect">
            <a:avLst/>
          </a:prstGeom>
        </p:spPr>
        <p:txBody>
          <a:bodyPr anchor="t" rtlCol="false" tIns="0" lIns="0" bIns="0" rIns="0">
            <a:spAutoFit/>
          </a:bodyPr>
          <a:lstStyle/>
          <a:p>
            <a:pPr algn="ctr">
              <a:lnSpc>
                <a:spcPts val="7000"/>
              </a:lnSpc>
            </a:pPr>
            <a:r>
              <a:rPr lang="en-US" sz="5000">
                <a:solidFill>
                  <a:srgbClr val="0F2C33"/>
                </a:solidFill>
                <a:latin typeface="Grand Cru S Bold"/>
              </a:rPr>
              <a:t>REFERENCES </a:t>
            </a:r>
          </a:p>
        </p:txBody>
      </p:sp>
      <p:sp>
        <p:nvSpPr>
          <p:cNvPr name="TextBox 17" id="17"/>
          <p:cNvSpPr txBox="true"/>
          <p:nvPr/>
        </p:nvSpPr>
        <p:spPr>
          <a:xfrm rot="0">
            <a:off x="2415866" y="2488919"/>
            <a:ext cx="14448820" cy="610384"/>
          </a:xfrm>
          <a:prstGeom prst="rect">
            <a:avLst/>
          </a:prstGeom>
        </p:spPr>
        <p:txBody>
          <a:bodyPr anchor="t" rtlCol="false" tIns="0" lIns="0" bIns="0" rIns="0">
            <a:spAutoFit/>
          </a:bodyPr>
          <a:lstStyle/>
          <a:p>
            <a:pPr>
              <a:lnSpc>
                <a:spcPts val="2520"/>
              </a:lnSpc>
              <a:spcBef>
                <a:spcPct val="0"/>
              </a:spcBef>
            </a:pPr>
            <a:r>
              <a:rPr lang="en-US" sz="1800">
                <a:solidFill>
                  <a:srgbClr val="0F2C33"/>
                </a:solidFill>
                <a:latin typeface="Open Sans Bold"/>
              </a:rPr>
              <a:t>Kapasi, A., &amp; Schneider, J. A. (2016). Vascularcontributions to cognitive impairment, clinical Alzheimer's disease, and dementia in older persons.</a:t>
            </a:r>
          </a:p>
        </p:txBody>
      </p:sp>
      <p:sp>
        <p:nvSpPr>
          <p:cNvPr name="TextBox 18" id="18"/>
          <p:cNvSpPr txBox="true"/>
          <p:nvPr/>
        </p:nvSpPr>
        <p:spPr>
          <a:xfrm rot="0">
            <a:off x="2415866" y="3623560"/>
            <a:ext cx="13456269" cy="610384"/>
          </a:xfrm>
          <a:prstGeom prst="rect">
            <a:avLst/>
          </a:prstGeom>
        </p:spPr>
        <p:txBody>
          <a:bodyPr anchor="t" rtlCol="false" tIns="0" lIns="0" bIns="0" rIns="0">
            <a:spAutoFit/>
          </a:bodyPr>
          <a:lstStyle/>
          <a:p>
            <a:pPr>
              <a:lnSpc>
                <a:spcPts val="2520"/>
              </a:lnSpc>
            </a:pPr>
            <a:r>
              <a:rPr lang="en-US" sz="1800">
                <a:solidFill>
                  <a:srgbClr val="0F2C33"/>
                </a:solidFill>
                <a:latin typeface="Open Sans Bold"/>
              </a:rPr>
              <a:t>Blennow, K., de Leon, M. J., &amp; Zetterberg, H. (2006).</a:t>
            </a:r>
            <a:r>
              <a:rPr lang="en-US" sz="1800">
                <a:solidFill>
                  <a:srgbClr val="0F2C33"/>
                </a:solidFill>
                <a:latin typeface="Open Sans Bold"/>
              </a:rPr>
              <a:t>Alzheimer's disease. The Lancet, 368(9533), 387-403.</a:t>
            </a:r>
          </a:p>
          <a:p>
            <a:pPr>
              <a:lnSpc>
                <a:spcPts val="2520"/>
              </a:lnSpc>
              <a:spcBef>
                <a:spcPct val="0"/>
              </a:spcBef>
            </a:pPr>
          </a:p>
        </p:txBody>
      </p:sp>
      <p:sp>
        <p:nvSpPr>
          <p:cNvPr name="TextBox 19" id="19"/>
          <p:cNvSpPr txBox="true"/>
          <p:nvPr/>
        </p:nvSpPr>
        <p:spPr>
          <a:xfrm rot="0">
            <a:off x="2415866" y="4355304"/>
            <a:ext cx="14448820" cy="924149"/>
          </a:xfrm>
          <a:prstGeom prst="rect">
            <a:avLst/>
          </a:prstGeom>
        </p:spPr>
        <p:txBody>
          <a:bodyPr anchor="t" rtlCol="false" tIns="0" lIns="0" bIns="0" rIns="0">
            <a:spAutoFit/>
          </a:bodyPr>
          <a:lstStyle/>
          <a:p>
            <a:pPr>
              <a:lnSpc>
                <a:spcPts val="2520"/>
              </a:lnSpc>
            </a:pPr>
            <a:r>
              <a:rPr lang="en-US" sz="1800">
                <a:solidFill>
                  <a:srgbClr val="0F2C33"/>
                </a:solidFill>
                <a:latin typeface="Open Sans Bold"/>
              </a:rPr>
              <a:t>Porsteinsson, A. P., Isaacson, R. S., Knox, S., Sabbagh,</a:t>
            </a:r>
            <a:r>
              <a:rPr lang="en-US" sz="1800">
                <a:solidFill>
                  <a:srgbClr val="0F2C33"/>
                </a:solidFill>
                <a:latin typeface="Open Sans Bold"/>
              </a:rPr>
              <a:t>M. N., &amp; Rubino, I. (2021). Diagnosis of early Alzheimer’s disease: clinical practice in 2021</a:t>
            </a:r>
          </a:p>
          <a:p>
            <a:pPr>
              <a:lnSpc>
                <a:spcPts val="2520"/>
              </a:lnSpc>
              <a:spcBef>
                <a:spcPct val="0"/>
              </a:spcBef>
            </a:pPr>
          </a:p>
        </p:txBody>
      </p:sp>
      <p:sp>
        <p:nvSpPr>
          <p:cNvPr name="TextBox 20" id="20"/>
          <p:cNvSpPr txBox="true"/>
          <p:nvPr/>
        </p:nvSpPr>
        <p:spPr>
          <a:xfrm rot="0">
            <a:off x="2415866" y="5289538"/>
            <a:ext cx="14843434" cy="924149"/>
          </a:xfrm>
          <a:prstGeom prst="rect">
            <a:avLst/>
          </a:prstGeom>
        </p:spPr>
        <p:txBody>
          <a:bodyPr anchor="t" rtlCol="false" tIns="0" lIns="0" bIns="0" rIns="0">
            <a:spAutoFit/>
          </a:bodyPr>
          <a:lstStyle/>
          <a:p>
            <a:pPr>
              <a:lnSpc>
                <a:spcPts val="2520"/>
              </a:lnSpc>
            </a:pPr>
            <a:r>
              <a:rPr lang="en-US" sz="1800">
                <a:solidFill>
                  <a:srgbClr val="0F2C33"/>
                </a:solidFill>
                <a:latin typeface="Open Sans Bold"/>
              </a:rPr>
              <a:t>Bari Antor, M., Jamil, A. H. M., Mamtaz, M., Monirujjaman</a:t>
            </a:r>
            <a:r>
              <a:rPr lang="en-US" sz="1800">
                <a:solidFill>
                  <a:srgbClr val="0F2C33"/>
                </a:solidFill>
                <a:latin typeface="Open Sans Bold"/>
              </a:rPr>
              <a:t>Khan, M., Aljahdali, S., Kaur, M., ... &amp; Masud, M. (2021). A comparative analysis of machine learning algorithms to predict alzheimer’s disease. Journal of Healthcare</a:t>
            </a:r>
          </a:p>
          <a:p>
            <a:pPr>
              <a:lnSpc>
                <a:spcPts val="2520"/>
              </a:lnSpc>
              <a:spcBef>
                <a:spcPct val="0"/>
              </a:spcBef>
            </a:pPr>
          </a:p>
        </p:txBody>
      </p:sp>
      <p:sp>
        <p:nvSpPr>
          <p:cNvPr name="TextBox 21" id="21"/>
          <p:cNvSpPr txBox="true"/>
          <p:nvPr/>
        </p:nvSpPr>
        <p:spPr>
          <a:xfrm rot="0">
            <a:off x="2415866" y="6223772"/>
            <a:ext cx="14448820" cy="924149"/>
          </a:xfrm>
          <a:prstGeom prst="rect">
            <a:avLst/>
          </a:prstGeom>
        </p:spPr>
        <p:txBody>
          <a:bodyPr anchor="t" rtlCol="false" tIns="0" lIns="0" bIns="0" rIns="0">
            <a:spAutoFit/>
          </a:bodyPr>
          <a:lstStyle/>
          <a:p>
            <a:pPr>
              <a:lnSpc>
                <a:spcPts val="2520"/>
              </a:lnSpc>
            </a:pPr>
            <a:r>
              <a:rPr lang="en-US" sz="1800">
                <a:solidFill>
                  <a:srgbClr val="0F2C33"/>
                </a:solidFill>
                <a:latin typeface="Open Sans Bold"/>
              </a:rPr>
              <a:t>Masters, C. L., Bateman, R., Blennow, K., Rowe, C. C.,Sperling, R. A</a:t>
            </a:r>
            <a:r>
              <a:rPr lang="en-US" sz="1800">
                <a:solidFill>
                  <a:srgbClr val="0F2C33"/>
                </a:solidFill>
                <a:latin typeface="Open Sans Bold"/>
              </a:rPr>
              <a:t>., &amp; Cummings, J. L. (2015). Alzheimer's isease. Nature reviews disease primers, 1(1), 1-18.</a:t>
            </a:r>
          </a:p>
          <a:p>
            <a:pPr>
              <a:lnSpc>
                <a:spcPts val="2520"/>
              </a:lnSpc>
              <a:spcBef>
                <a:spcPct val="0"/>
              </a:spcBef>
            </a:pPr>
          </a:p>
        </p:txBody>
      </p:sp>
      <p:sp>
        <p:nvSpPr>
          <p:cNvPr name="TextBox 22" id="22"/>
          <p:cNvSpPr txBox="true"/>
          <p:nvPr/>
        </p:nvSpPr>
        <p:spPr>
          <a:xfrm rot="0">
            <a:off x="2415866" y="7158007"/>
            <a:ext cx="14233767" cy="924149"/>
          </a:xfrm>
          <a:prstGeom prst="rect">
            <a:avLst/>
          </a:prstGeom>
        </p:spPr>
        <p:txBody>
          <a:bodyPr anchor="t" rtlCol="false" tIns="0" lIns="0" bIns="0" rIns="0">
            <a:spAutoFit/>
          </a:bodyPr>
          <a:lstStyle/>
          <a:p>
            <a:pPr>
              <a:lnSpc>
                <a:spcPts val="2520"/>
              </a:lnSpc>
            </a:pPr>
            <a:r>
              <a:rPr lang="en-US" sz="1800">
                <a:solidFill>
                  <a:srgbClr val="0F2C33"/>
                </a:solidFill>
                <a:latin typeface="Open Sans Bold"/>
              </a:rPr>
              <a:t>Scheltens, P., De Strooper, B., Kivipelto, M., Holstege,</a:t>
            </a:r>
            <a:r>
              <a:rPr lang="en-US" sz="1800">
                <a:solidFill>
                  <a:srgbClr val="0F2C33"/>
                </a:solidFill>
                <a:latin typeface="Open Sans Bold"/>
              </a:rPr>
              <a:t>H., Chételat, G., Teunissen, C. E., ... &amp; van der Flier, W.M. (2021). Alzheimer's disease. The Lancet, 397(10284), 1577-1590.</a:t>
            </a:r>
          </a:p>
          <a:p>
            <a:pPr>
              <a:lnSpc>
                <a:spcPts val="2520"/>
              </a:lnSpc>
              <a:spcBef>
                <a:spcPct val="0"/>
              </a:spcBef>
            </a:pPr>
          </a:p>
        </p:txBody>
      </p:sp>
      <p:sp>
        <p:nvSpPr>
          <p:cNvPr name="TextBox 23" id="23"/>
          <p:cNvSpPr txBox="true"/>
          <p:nvPr/>
        </p:nvSpPr>
        <p:spPr>
          <a:xfrm rot="0">
            <a:off x="2415866" y="8092241"/>
            <a:ext cx="14233767" cy="924149"/>
          </a:xfrm>
          <a:prstGeom prst="rect">
            <a:avLst/>
          </a:prstGeom>
        </p:spPr>
        <p:txBody>
          <a:bodyPr anchor="t" rtlCol="false" tIns="0" lIns="0" bIns="0" rIns="0">
            <a:spAutoFit/>
          </a:bodyPr>
          <a:lstStyle/>
          <a:p>
            <a:pPr>
              <a:lnSpc>
                <a:spcPts val="2520"/>
              </a:lnSpc>
              <a:spcBef>
                <a:spcPct val="0"/>
              </a:spcBef>
            </a:pPr>
            <a:r>
              <a:rPr lang="en-US" sz="1800">
                <a:solidFill>
                  <a:srgbClr val="0F2C33"/>
                </a:solidFill>
                <a:latin typeface="Open Sans Bold"/>
              </a:rPr>
              <a:t>W</a:t>
            </a:r>
            <a:r>
              <a:rPr lang="en-US" sz="1800">
                <a:solidFill>
                  <a:srgbClr val="0F2C33"/>
                </a:solidFill>
                <a:latin typeface="Open Sans Bold"/>
              </a:rPr>
              <a:t>ang, J., Huang, S., Wang, Z., Huang, D., Qin, J., Wang,</a:t>
            </a:r>
            <a:r>
              <a:rPr lang="en-US" sz="1800">
                <a:solidFill>
                  <a:srgbClr val="0F2C33"/>
                </a:solidFill>
                <a:latin typeface="Open Sans Bold"/>
              </a:rPr>
              <a:t>H., ... &amp; Liang, Y. (2023). A calibrated SVM based on weighted smoothGL1/2 for Alzheimer's disease prediction. Computers in Biology and Medicine, 158, 106752.</a:t>
            </a:r>
          </a:p>
          <a:p>
            <a:pPr>
              <a:lnSpc>
                <a:spcPts val="2520"/>
              </a:lnSpc>
              <a:spcBef>
                <a:spcPct val="0"/>
              </a:spcBef>
            </a:pPr>
          </a:p>
        </p:txBody>
      </p:sp>
      <p:sp>
        <p:nvSpPr>
          <p:cNvPr name="TextBox 24" id="24"/>
          <p:cNvSpPr txBox="true"/>
          <p:nvPr/>
        </p:nvSpPr>
        <p:spPr>
          <a:xfrm rot="0">
            <a:off x="2415866" y="9026476"/>
            <a:ext cx="14233767" cy="924149"/>
          </a:xfrm>
          <a:prstGeom prst="rect">
            <a:avLst/>
          </a:prstGeom>
        </p:spPr>
        <p:txBody>
          <a:bodyPr anchor="t" rtlCol="false" tIns="0" lIns="0" bIns="0" rIns="0">
            <a:spAutoFit/>
          </a:bodyPr>
          <a:lstStyle/>
          <a:p>
            <a:pPr>
              <a:lnSpc>
                <a:spcPts val="2520"/>
              </a:lnSpc>
            </a:pPr>
            <a:r>
              <a:rPr lang="en-US" sz="1800">
                <a:solidFill>
                  <a:srgbClr val="0F2C33"/>
                </a:solidFill>
                <a:latin typeface="Open Sans Bold"/>
              </a:rPr>
              <a:t>Mueller, S. G., Weiner, M. W., Thal, L. J., Petersen, R. C.,</a:t>
            </a:r>
            <a:r>
              <a:rPr lang="en-US" sz="1800">
                <a:solidFill>
                  <a:srgbClr val="0F2C33"/>
                </a:solidFill>
                <a:latin typeface="Open Sans Bold"/>
              </a:rPr>
              <a:t>Jack, C. R., Jagust, W., ... &amp; Beckett, L. (2005). Ways toward an early diagnosis in Alzheimer's disease:</a:t>
            </a:r>
          </a:p>
          <a:p>
            <a:pPr>
              <a:lnSpc>
                <a:spcPts val="2520"/>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441723" y="379852"/>
            <a:ext cx="17404553" cy="9527296"/>
            <a:chOff x="0" y="0"/>
            <a:chExt cx="23206071" cy="12703061"/>
          </a:xfrm>
        </p:grpSpPr>
        <p:grpSp>
          <p:nvGrpSpPr>
            <p:cNvPr name="Group 3" id="3"/>
            <p:cNvGrpSpPr/>
            <p:nvPr/>
          </p:nvGrpSpPr>
          <p:grpSpPr>
            <a:xfrm rot="0">
              <a:off x="0" y="0"/>
              <a:ext cx="23206071" cy="12703061"/>
              <a:chOff x="0" y="0"/>
              <a:chExt cx="4596479" cy="2516124"/>
            </a:xfrm>
          </p:grpSpPr>
          <p:sp>
            <p:nvSpPr>
              <p:cNvPr name="Freeform 4" id="4"/>
              <p:cNvSpPr/>
              <p:nvPr/>
            </p:nvSpPr>
            <p:spPr>
              <a:xfrm flipH="false" flipV="false" rot="0">
                <a:off x="0" y="0"/>
                <a:ext cx="4596479" cy="2516124"/>
              </a:xfrm>
              <a:custGeom>
                <a:avLst/>
                <a:gdLst/>
                <a:ahLst/>
                <a:cxnLst/>
                <a:rect r="r" b="b" t="t" l="l"/>
                <a:pathLst>
                  <a:path h="2516124" w="4596479">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name="TextBox 5" id="5"/>
              <p:cNvSpPr txBox="true"/>
              <p:nvPr/>
            </p:nvSpPr>
            <p:spPr>
              <a:xfrm>
                <a:off x="38100" y="-9525"/>
                <a:ext cx="4520279" cy="248754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70293" y="192716"/>
              <a:ext cx="22836362" cy="12317628"/>
              <a:chOff x="0" y="0"/>
              <a:chExt cx="4596479" cy="2479279"/>
            </a:xfrm>
          </p:grpSpPr>
          <p:sp>
            <p:nvSpPr>
              <p:cNvPr name="Freeform 7" id="7"/>
              <p:cNvSpPr/>
              <p:nvPr/>
            </p:nvSpPr>
            <p:spPr>
              <a:xfrm flipH="false" flipV="false" rot="0">
                <a:off x="0" y="0"/>
                <a:ext cx="4596479" cy="2479279"/>
              </a:xfrm>
              <a:custGeom>
                <a:avLst/>
                <a:gdLst/>
                <a:ahLst/>
                <a:cxnLst/>
                <a:rect r="r" b="b" t="t" l="l"/>
                <a:pathLst>
                  <a:path h="2479279" w="45964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name="TextBox 8" id="8"/>
              <p:cNvSpPr txBox="true"/>
              <p:nvPr/>
            </p:nvSpPr>
            <p:spPr>
              <a:xfrm>
                <a:off x="38100" y="-9525"/>
                <a:ext cx="4520279" cy="2450704"/>
              </a:xfrm>
              <a:prstGeom prst="rect">
                <a:avLst/>
              </a:prstGeom>
            </p:spPr>
            <p:txBody>
              <a:bodyPr anchor="ctr" rtlCol="false" tIns="50800" lIns="50800" bIns="50800" rIns="50800"/>
              <a:lstStyle/>
              <a:p>
                <a:pPr algn="ctr">
                  <a:lnSpc>
                    <a:spcPts val="2659"/>
                  </a:lnSpc>
                </a:pPr>
              </a:p>
            </p:txBody>
          </p:sp>
        </p:grpSp>
      </p:grpSp>
      <p:sp>
        <p:nvSpPr>
          <p:cNvPr name="TextBox 9" id="9"/>
          <p:cNvSpPr txBox="true"/>
          <p:nvPr/>
        </p:nvSpPr>
        <p:spPr>
          <a:xfrm rot="0">
            <a:off x="4956749" y="3279091"/>
            <a:ext cx="8374502" cy="3656457"/>
          </a:xfrm>
          <a:prstGeom prst="rect">
            <a:avLst/>
          </a:prstGeom>
        </p:spPr>
        <p:txBody>
          <a:bodyPr anchor="t" rtlCol="false" tIns="0" lIns="0" bIns="0" rIns="0">
            <a:spAutoFit/>
          </a:bodyPr>
          <a:lstStyle/>
          <a:p>
            <a:pPr algn="ctr">
              <a:lnSpc>
                <a:spcPts val="13959"/>
              </a:lnSpc>
            </a:pPr>
            <a:r>
              <a:rPr lang="en-US" sz="14100">
                <a:solidFill>
                  <a:srgbClr val="261310"/>
                </a:solidFill>
                <a:latin typeface="Grand Cru S Bold"/>
              </a:rPr>
              <a:t>Thank</a:t>
            </a:r>
          </a:p>
          <a:p>
            <a:pPr algn="ctr">
              <a:lnSpc>
                <a:spcPts val="13959"/>
              </a:lnSpc>
            </a:pPr>
            <a:r>
              <a:rPr lang="en-US" sz="14100">
                <a:solidFill>
                  <a:srgbClr val="261310"/>
                </a:solidFill>
                <a:latin typeface="Grand Cru S Bold"/>
              </a:rPr>
              <a:t>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9463699" y="289624"/>
            <a:ext cx="8478166" cy="9707752"/>
          </a:xfrm>
          <a:custGeom>
            <a:avLst/>
            <a:gdLst/>
            <a:ahLst/>
            <a:cxnLst/>
            <a:rect r="r" b="b" t="t" l="l"/>
            <a:pathLst>
              <a:path h="9707752" w="8478166">
                <a:moveTo>
                  <a:pt x="0" y="0"/>
                </a:moveTo>
                <a:lnTo>
                  <a:pt x="8478166" y="0"/>
                </a:lnTo>
                <a:lnTo>
                  <a:pt x="8478166" y="9707752"/>
                </a:lnTo>
                <a:lnTo>
                  <a:pt x="0" y="9707752"/>
                </a:lnTo>
                <a:lnTo>
                  <a:pt x="0" y="0"/>
                </a:lnTo>
                <a:close/>
              </a:path>
            </a:pathLst>
          </a:custGeom>
          <a:blipFill>
            <a:blip r:embed="rId2"/>
            <a:stretch>
              <a:fillRect l="-22202" t="0" r="-49551" b="0"/>
            </a:stretch>
          </a:blipFill>
        </p:spPr>
      </p:sp>
      <p:sp>
        <p:nvSpPr>
          <p:cNvPr name="TextBox 3" id="3"/>
          <p:cNvSpPr txBox="true"/>
          <p:nvPr/>
        </p:nvSpPr>
        <p:spPr>
          <a:xfrm rot="0">
            <a:off x="604157" y="251653"/>
            <a:ext cx="4892452" cy="1018084"/>
          </a:xfrm>
          <a:prstGeom prst="rect">
            <a:avLst/>
          </a:prstGeom>
        </p:spPr>
        <p:txBody>
          <a:bodyPr anchor="t" rtlCol="false" tIns="0" lIns="0" bIns="0" rIns="0">
            <a:spAutoFit/>
          </a:bodyPr>
          <a:lstStyle/>
          <a:p>
            <a:pPr>
              <a:lnSpc>
                <a:spcPts val="7935"/>
              </a:lnSpc>
            </a:pPr>
            <a:r>
              <a:rPr lang="en-US" sz="5667">
                <a:solidFill>
                  <a:srgbClr val="5062C6"/>
                </a:solidFill>
                <a:latin typeface="Poppins Ultra-Bold"/>
              </a:rPr>
              <a:t>Contents</a:t>
            </a:r>
          </a:p>
        </p:txBody>
      </p:sp>
      <p:sp>
        <p:nvSpPr>
          <p:cNvPr name="TextBox 4" id="4"/>
          <p:cNvSpPr txBox="true"/>
          <p:nvPr/>
        </p:nvSpPr>
        <p:spPr>
          <a:xfrm rot="0">
            <a:off x="1028700" y="1375016"/>
            <a:ext cx="967856" cy="815564"/>
          </a:xfrm>
          <a:prstGeom prst="rect">
            <a:avLst/>
          </a:prstGeom>
        </p:spPr>
        <p:txBody>
          <a:bodyPr anchor="t" rtlCol="false" tIns="0" lIns="0" bIns="0" rIns="0">
            <a:spAutoFit/>
          </a:bodyPr>
          <a:lstStyle/>
          <a:p>
            <a:pPr algn="ctr">
              <a:lnSpc>
                <a:spcPts val="6312"/>
              </a:lnSpc>
            </a:pPr>
            <a:r>
              <a:rPr lang="en-US" sz="4509">
                <a:solidFill>
                  <a:srgbClr val="00878E"/>
                </a:solidFill>
                <a:latin typeface="Poppins Ultra-Bold"/>
              </a:rPr>
              <a:t>01</a:t>
            </a:r>
          </a:p>
        </p:txBody>
      </p:sp>
      <p:sp>
        <p:nvSpPr>
          <p:cNvPr name="TextBox 5" id="5"/>
          <p:cNvSpPr txBox="true"/>
          <p:nvPr/>
        </p:nvSpPr>
        <p:spPr>
          <a:xfrm rot="0">
            <a:off x="2179721" y="1642354"/>
            <a:ext cx="2665059" cy="477773"/>
          </a:xfrm>
          <a:prstGeom prst="rect">
            <a:avLst/>
          </a:prstGeom>
        </p:spPr>
        <p:txBody>
          <a:bodyPr anchor="t" rtlCol="false" tIns="0" lIns="0" bIns="0" rIns="0">
            <a:spAutoFit/>
          </a:bodyPr>
          <a:lstStyle/>
          <a:p>
            <a:pPr>
              <a:lnSpc>
                <a:spcPts val="4085"/>
              </a:lnSpc>
            </a:pPr>
            <a:r>
              <a:rPr lang="en-US" sz="2917">
                <a:solidFill>
                  <a:srgbClr val="00878E"/>
                </a:solidFill>
                <a:latin typeface="Open Sans Bold"/>
              </a:rPr>
              <a:t>Introduction</a:t>
            </a:r>
          </a:p>
        </p:txBody>
      </p:sp>
      <p:sp>
        <p:nvSpPr>
          <p:cNvPr name="TextBox 6" id="6"/>
          <p:cNvSpPr txBox="true"/>
          <p:nvPr/>
        </p:nvSpPr>
        <p:spPr>
          <a:xfrm rot="0">
            <a:off x="1028700" y="2333677"/>
            <a:ext cx="967856" cy="815564"/>
          </a:xfrm>
          <a:prstGeom prst="rect">
            <a:avLst/>
          </a:prstGeom>
        </p:spPr>
        <p:txBody>
          <a:bodyPr anchor="t" rtlCol="false" tIns="0" lIns="0" bIns="0" rIns="0">
            <a:spAutoFit/>
          </a:bodyPr>
          <a:lstStyle/>
          <a:p>
            <a:pPr algn="ctr">
              <a:lnSpc>
                <a:spcPts val="6312"/>
              </a:lnSpc>
            </a:pPr>
            <a:r>
              <a:rPr lang="en-US" sz="4509">
                <a:solidFill>
                  <a:srgbClr val="00878E"/>
                </a:solidFill>
                <a:latin typeface="Poppins Ultra-Bold"/>
              </a:rPr>
              <a:t>02</a:t>
            </a:r>
          </a:p>
        </p:txBody>
      </p:sp>
      <p:sp>
        <p:nvSpPr>
          <p:cNvPr name="TextBox 7" id="7"/>
          <p:cNvSpPr txBox="true"/>
          <p:nvPr/>
        </p:nvSpPr>
        <p:spPr>
          <a:xfrm rot="0">
            <a:off x="1028700" y="3292472"/>
            <a:ext cx="967856" cy="812541"/>
          </a:xfrm>
          <a:prstGeom prst="rect">
            <a:avLst/>
          </a:prstGeom>
        </p:spPr>
        <p:txBody>
          <a:bodyPr anchor="t" rtlCol="false" tIns="0" lIns="0" bIns="0" rIns="0">
            <a:spAutoFit/>
          </a:bodyPr>
          <a:lstStyle/>
          <a:p>
            <a:pPr algn="ctr">
              <a:lnSpc>
                <a:spcPts val="6312"/>
              </a:lnSpc>
            </a:pPr>
            <a:r>
              <a:rPr lang="en-US" sz="4509">
                <a:solidFill>
                  <a:srgbClr val="00878E"/>
                </a:solidFill>
                <a:latin typeface="Poppins Ultra-Bold"/>
              </a:rPr>
              <a:t>03</a:t>
            </a:r>
          </a:p>
        </p:txBody>
      </p:sp>
      <p:sp>
        <p:nvSpPr>
          <p:cNvPr name="TextBox 8" id="8"/>
          <p:cNvSpPr txBox="true"/>
          <p:nvPr/>
        </p:nvSpPr>
        <p:spPr>
          <a:xfrm rot="0">
            <a:off x="1028700" y="4251267"/>
            <a:ext cx="967856" cy="812541"/>
          </a:xfrm>
          <a:prstGeom prst="rect">
            <a:avLst/>
          </a:prstGeom>
        </p:spPr>
        <p:txBody>
          <a:bodyPr anchor="t" rtlCol="false" tIns="0" lIns="0" bIns="0" rIns="0">
            <a:spAutoFit/>
          </a:bodyPr>
          <a:lstStyle/>
          <a:p>
            <a:pPr algn="ctr">
              <a:lnSpc>
                <a:spcPts val="6312"/>
              </a:lnSpc>
            </a:pPr>
            <a:r>
              <a:rPr lang="en-US" sz="4509">
                <a:solidFill>
                  <a:srgbClr val="00878E"/>
                </a:solidFill>
                <a:latin typeface="Poppins Ultra-Bold"/>
              </a:rPr>
              <a:t>04</a:t>
            </a:r>
          </a:p>
        </p:txBody>
      </p:sp>
      <p:sp>
        <p:nvSpPr>
          <p:cNvPr name="TextBox 9" id="9"/>
          <p:cNvSpPr txBox="true"/>
          <p:nvPr/>
        </p:nvSpPr>
        <p:spPr>
          <a:xfrm rot="0">
            <a:off x="1036175" y="5210062"/>
            <a:ext cx="967856" cy="812541"/>
          </a:xfrm>
          <a:prstGeom prst="rect">
            <a:avLst/>
          </a:prstGeom>
        </p:spPr>
        <p:txBody>
          <a:bodyPr anchor="t" rtlCol="false" tIns="0" lIns="0" bIns="0" rIns="0">
            <a:spAutoFit/>
          </a:bodyPr>
          <a:lstStyle/>
          <a:p>
            <a:pPr algn="ctr">
              <a:lnSpc>
                <a:spcPts val="6312"/>
              </a:lnSpc>
            </a:pPr>
            <a:r>
              <a:rPr lang="en-US" sz="4509">
                <a:solidFill>
                  <a:srgbClr val="00878E"/>
                </a:solidFill>
                <a:latin typeface="Poppins Ultra-Bold"/>
              </a:rPr>
              <a:t>05</a:t>
            </a:r>
          </a:p>
        </p:txBody>
      </p:sp>
      <p:sp>
        <p:nvSpPr>
          <p:cNvPr name="TextBox 10" id="10"/>
          <p:cNvSpPr txBox="true"/>
          <p:nvPr/>
        </p:nvSpPr>
        <p:spPr>
          <a:xfrm rot="0">
            <a:off x="1036175" y="6165833"/>
            <a:ext cx="967856" cy="812541"/>
          </a:xfrm>
          <a:prstGeom prst="rect">
            <a:avLst/>
          </a:prstGeom>
        </p:spPr>
        <p:txBody>
          <a:bodyPr anchor="t" rtlCol="false" tIns="0" lIns="0" bIns="0" rIns="0">
            <a:spAutoFit/>
          </a:bodyPr>
          <a:lstStyle/>
          <a:p>
            <a:pPr algn="ctr">
              <a:lnSpc>
                <a:spcPts val="6312"/>
              </a:lnSpc>
            </a:pPr>
            <a:r>
              <a:rPr lang="en-US" sz="4509">
                <a:solidFill>
                  <a:srgbClr val="00878E"/>
                </a:solidFill>
                <a:latin typeface="Poppins Ultra-Bold"/>
              </a:rPr>
              <a:t>06</a:t>
            </a:r>
          </a:p>
        </p:txBody>
      </p:sp>
      <p:sp>
        <p:nvSpPr>
          <p:cNvPr name="TextBox 11" id="11"/>
          <p:cNvSpPr txBox="true"/>
          <p:nvPr/>
        </p:nvSpPr>
        <p:spPr>
          <a:xfrm rot="0">
            <a:off x="1028700" y="7121604"/>
            <a:ext cx="967856" cy="812541"/>
          </a:xfrm>
          <a:prstGeom prst="rect">
            <a:avLst/>
          </a:prstGeom>
        </p:spPr>
        <p:txBody>
          <a:bodyPr anchor="t" rtlCol="false" tIns="0" lIns="0" bIns="0" rIns="0">
            <a:spAutoFit/>
          </a:bodyPr>
          <a:lstStyle/>
          <a:p>
            <a:pPr algn="ctr">
              <a:lnSpc>
                <a:spcPts val="6312"/>
              </a:lnSpc>
            </a:pPr>
            <a:r>
              <a:rPr lang="en-US" sz="4509">
                <a:solidFill>
                  <a:srgbClr val="00878E"/>
                </a:solidFill>
                <a:latin typeface="Poppins Ultra-Bold"/>
              </a:rPr>
              <a:t>07</a:t>
            </a:r>
          </a:p>
        </p:txBody>
      </p:sp>
      <p:sp>
        <p:nvSpPr>
          <p:cNvPr name="TextBox 12" id="12"/>
          <p:cNvSpPr txBox="true"/>
          <p:nvPr/>
        </p:nvSpPr>
        <p:spPr>
          <a:xfrm rot="0">
            <a:off x="1036175" y="8153220"/>
            <a:ext cx="967856" cy="812541"/>
          </a:xfrm>
          <a:prstGeom prst="rect">
            <a:avLst/>
          </a:prstGeom>
        </p:spPr>
        <p:txBody>
          <a:bodyPr anchor="t" rtlCol="false" tIns="0" lIns="0" bIns="0" rIns="0">
            <a:spAutoFit/>
          </a:bodyPr>
          <a:lstStyle/>
          <a:p>
            <a:pPr algn="ctr">
              <a:lnSpc>
                <a:spcPts val="6312"/>
              </a:lnSpc>
            </a:pPr>
            <a:r>
              <a:rPr lang="en-US" sz="4509">
                <a:solidFill>
                  <a:srgbClr val="00878E"/>
                </a:solidFill>
                <a:latin typeface="Poppins Ultra-Bold"/>
              </a:rPr>
              <a:t>08</a:t>
            </a:r>
          </a:p>
        </p:txBody>
      </p:sp>
      <p:sp>
        <p:nvSpPr>
          <p:cNvPr name="TextBox 13" id="13"/>
          <p:cNvSpPr txBox="true"/>
          <p:nvPr/>
        </p:nvSpPr>
        <p:spPr>
          <a:xfrm rot="0">
            <a:off x="1045700" y="9184836"/>
            <a:ext cx="967856" cy="812541"/>
          </a:xfrm>
          <a:prstGeom prst="rect">
            <a:avLst/>
          </a:prstGeom>
        </p:spPr>
        <p:txBody>
          <a:bodyPr anchor="t" rtlCol="false" tIns="0" lIns="0" bIns="0" rIns="0">
            <a:spAutoFit/>
          </a:bodyPr>
          <a:lstStyle/>
          <a:p>
            <a:pPr algn="ctr">
              <a:lnSpc>
                <a:spcPts val="6312"/>
              </a:lnSpc>
            </a:pPr>
            <a:r>
              <a:rPr lang="en-US" sz="4509">
                <a:solidFill>
                  <a:srgbClr val="00878E"/>
                </a:solidFill>
                <a:latin typeface="Poppins Ultra-Bold"/>
              </a:rPr>
              <a:t>09</a:t>
            </a:r>
          </a:p>
        </p:txBody>
      </p:sp>
      <p:sp>
        <p:nvSpPr>
          <p:cNvPr name="TextBox 14" id="14"/>
          <p:cNvSpPr txBox="true"/>
          <p:nvPr/>
        </p:nvSpPr>
        <p:spPr>
          <a:xfrm rot="0">
            <a:off x="2162310" y="2603020"/>
            <a:ext cx="6038013" cy="477773"/>
          </a:xfrm>
          <a:prstGeom prst="rect">
            <a:avLst/>
          </a:prstGeom>
        </p:spPr>
        <p:txBody>
          <a:bodyPr anchor="t" rtlCol="false" tIns="0" lIns="0" bIns="0" rIns="0">
            <a:spAutoFit/>
          </a:bodyPr>
          <a:lstStyle/>
          <a:p>
            <a:pPr>
              <a:lnSpc>
                <a:spcPts val="4085"/>
              </a:lnSpc>
            </a:pPr>
            <a:r>
              <a:rPr lang="en-US" sz="2917">
                <a:solidFill>
                  <a:srgbClr val="00878E"/>
                </a:solidFill>
                <a:latin typeface="Open Sans Bold"/>
              </a:rPr>
              <a:t>Alzheimer's Disease Overview</a:t>
            </a:r>
          </a:p>
        </p:txBody>
      </p:sp>
      <p:sp>
        <p:nvSpPr>
          <p:cNvPr name="TextBox 15" id="15"/>
          <p:cNvSpPr txBox="true"/>
          <p:nvPr/>
        </p:nvSpPr>
        <p:spPr>
          <a:xfrm rot="0">
            <a:off x="2162310" y="3561815"/>
            <a:ext cx="5712091" cy="477773"/>
          </a:xfrm>
          <a:prstGeom prst="rect">
            <a:avLst/>
          </a:prstGeom>
        </p:spPr>
        <p:txBody>
          <a:bodyPr anchor="t" rtlCol="false" tIns="0" lIns="0" bIns="0" rIns="0">
            <a:spAutoFit/>
          </a:bodyPr>
          <a:lstStyle/>
          <a:p>
            <a:pPr>
              <a:lnSpc>
                <a:spcPts val="4085"/>
              </a:lnSpc>
            </a:pPr>
            <a:r>
              <a:rPr lang="en-US" sz="2917">
                <a:solidFill>
                  <a:srgbClr val="00878E"/>
                </a:solidFill>
                <a:latin typeface="Open Sans Bold"/>
              </a:rPr>
              <a:t>Data Set </a:t>
            </a:r>
            <a:r>
              <a:rPr lang="en-US" sz="2917">
                <a:solidFill>
                  <a:srgbClr val="00878E"/>
                </a:solidFill>
                <a:latin typeface="Open Sans Bold"/>
              </a:rPr>
              <a:t>Statistics</a:t>
            </a:r>
          </a:p>
        </p:txBody>
      </p:sp>
      <p:sp>
        <p:nvSpPr>
          <p:cNvPr name="TextBox 16" id="16"/>
          <p:cNvSpPr txBox="true"/>
          <p:nvPr/>
        </p:nvSpPr>
        <p:spPr>
          <a:xfrm rot="0">
            <a:off x="2162310" y="4520610"/>
            <a:ext cx="4159094" cy="477773"/>
          </a:xfrm>
          <a:prstGeom prst="rect">
            <a:avLst/>
          </a:prstGeom>
        </p:spPr>
        <p:txBody>
          <a:bodyPr anchor="t" rtlCol="false" tIns="0" lIns="0" bIns="0" rIns="0">
            <a:spAutoFit/>
          </a:bodyPr>
          <a:lstStyle/>
          <a:p>
            <a:pPr>
              <a:lnSpc>
                <a:spcPts val="4085"/>
              </a:lnSpc>
            </a:pPr>
            <a:r>
              <a:rPr lang="en-US" sz="2917">
                <a:solidFill>
                  <a:srgbClr val="00878E"/>
                </a:solidFill>
                <a:latin typeface="Open Sans Bold"/>
              </a:rPr>
              <a:t>Methodology</a:t>
            </a:r>
          </a:p>
        </p:txBody>
      </p:sp>
      <p:sp>
        <p:nvSpPr>
          <p:cNvPr name="TextBox 17" id="17"/>
          <p:cNvSpPr txBox="true"/>
          <p:nvPr/>
        </p:nvSpPr>
        <p:spPr>
          <a:xfrm rot="0">
            <a:off x="2162310" y="5479405"/>
            <a:ext cx="4159094" cy="477773"/>
          </a:xfrm>
          <a:prstGeom prst="rect">
            <a:avLst/>
          </a:prstGeom>
        </p:spPr>
        <p:txBody>
          <a:bodyPr anchor="t" rtlCol="false" tIns="0" lIns="0" bIns="0" rIns="0">
            <a:spAutoFit/>
          </a:bodyPr>
          <a:lstStyle/>
          <a:p>
            <a:pPr>
              <a:lnSpc>
                <a:spcPts val="4085"/>
              </a:lnSpc>
            </a:pPr>
            <a:r>
              <a:rPr lang="en-US" sz="2917">
                <a:solidFill>
                  <a:srgbClr val="00878E"/>
                </a:solidFill>
                <a:latin typeface="Open Sans Bold"/>
              </a:rPr>
              <a:t>Research findings</a:t>
            </a:r>
          </a:p>
        </p:txBody>
      </p:sp>
      <p:sp>
        <p:nvSpPr>
          <p:cNvPr name="TextBox 18" id="18"/>
          <p:cNvSpPr txBox="true"/>
          <p:nvPr/>
        </p:nvSpPr>
        <p:spPr>
          <a:xfrm rot="0">
            <a:off x="2162310" y="6435176"/>
            <a:ext cx="4159094" cy="477773"/>
          </a:xfrm>
          <a:prstGeom prst="rect">
            <a:avLst/>
          </a:prstGeom>
        </p:spPr>
        <p:txBody>
          <a:bodyPr anchor="t" rtlCol="false" tIns="0" lIns="0" bIns="0" rIns="0">
            <a:spAutoFit/>
          </a:bodyPr>
          <a:lstStyle/>
          <a:p>
            <a:pPr>
              <a:lnSpc>
                <a:spcPts val="4085"/>
              </a:lnSpc>
            </a:pPr>
            <a:r>
              <a:rPr lang="en-US" sz="2917">
                <a:solidFill>
                  <a:srgbClr val="00878E"/>
                </a:solidFill>
                <a:latin typeface="Open Sans Bold"/>
              </a:rPr>
              <a:t>Model evaluation</a:t>
            </a:r>
          </a:p>
        </p:txBody>
      </p:sp>
      <p:sp>
        <p:nvSpPr>
          <p:cNvPr name="TextBox 19" id="19"/>
          <p:cNvSpPr txBox="true"/>
          <p:nvPr/>
        </p:nvSpPr>
        <p:spPr>
          <a:xfrm rot="0">
            <a:off x="2154835" y="7390948"/>
            <a:ext cx="4159094" cy="477773"/>
          </a:xfrm>
          <a:prstGeom prst="rect">
            <a:avLst/>
          </a:prstGeom>
        </p:spPr>
        <p:txBody>
          <a:bodyPr anchor="t" rtlCol="false" tIns="0" lIns="0" bIns="0" rIns="0">
            <a:spAutoFit/>
          </a:bodyPr>
          <a:lstStyle/>
          <a:p>
            <a:pPr>
              <a:lnSpc>
                <a:spcPts val="4085"/>
              </a:lnSpc>
            </a:pPr>
            <a:r>
              <a:rPr lang="en-US" sz="2917">
                <a:solidFill>
                  <a:srgbClr val="00878E"/>
                </a:solidFill>
                <a:latin typeface="Open Sans Bold"/>
              </a:rPr>
              <a:t>Performance metrics</a:t>
            </a:r>
          </a:p>
        </p:txBody>
      </p:sp>
      <p:sp>
        <p:nvSpPr>
          <p:cNvPr name="TextBox 20" id="20"/>
          <p:cNvSpPr txBox="true"/>
          <p:nvPr/>
        </p:nvSpPr>
        <p:spPr>
          <a:xfrm rot="0">
            <a:off x="2162310" y="8422563"/>
            <a:ext cx="4159094" cy="477773"/>
          </a:xfrm>
          <a:prstGeom prst="rect">
            <a:avLst/>
          </a:prstGeom>
        </p:spPr>
        <p:txBody>
          <a:bodyPr anchor="t" rtlCol="false" tIns="0" lIns="0" bIns="0" rIns="0">
            <a:spAutoFit/>
          </a:bodyPr>
          <a:lstStyle/>
          <a:p>
            <a:pPr>
              <a:lnSpc>
                <a:spcPts val="4085"/>
              </a:lnSpc>
            </a:pPr>
            <a:r>
              <a:rPr lang="en-US" sz="2917">
                <a:solidFill>
                  <a:srgbClr val="00878E"/>
                </a:solidFill>
                <a:latin typeface="Open Sans Bold"/>
              </a:rPr>
              <a:t>Conclusion</a:t>
            </a:r>
          </a:p>
        </p:txBody>
      </p:sp>
      <p:sp>
        <p:nvSpPr>
          <p:cNvPr name="TextBox 21" id="21"/>
          <p:cNvSpPr txBox="true"/>
          <p:nvPr/>
        </p:nvSpPr>
        <p:spPr>
          <a:xfrm rot="0">
            <a:off x="2162310" y="9454179"/>
            <a:ext cx="4159094" cy="477773"/>
          </a:xfrm>
          <a:prstGeom prst="rect">
            <a:avLst/>
          </a:prstGeom>
        </p:spPr>
        <p:txBody>
          <a:bodyPr anchor="t" rtlCol="false" tIns="0" lIns="0" bIns="0" rIns="0">
            <a:spAutoFit/>
          </a:bodyPr>
          <a:lstStyle/>
          <a:p>
            <a:pPr>
              <a:lnSpc>
                <a:spcPts val="4085"/>
              </a:lnSpc>
            </a:pPr>
            <a:r>
              <a:rPr lang="en-US" sz="2917">
                <a:solidFill>
                  <a:srgbClr val="00878E"/>
                </a:solidFill>
                <a:latin typeface="Open Sans Bold"/>
              </a:rPr>
              <a:t>References</a:t>
            </a:r>
            <a:r>
              <a:rPr lang="en-US" sz="2917">
                <a:solidFill>
                  <a:srgbClr val="00878E"/>
                </a:solidFill>
                <a:latin typeface="Open Sans Bold"/>
              </a:rPr>
              <a:t>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8F2EC"/>
        </a:solidFill>
      </p:bgPr>
    </p:bg>
    <p:spTree>
      <p:nvGrpSpPr>
        <p:cNvPr id="1" name=""/>
        <p:cNvGrpSpPr/>
        <p:nvPr/>
      </p:nvGrpSpPr>
      <p:grpSpPr>
        <a:xfrm>
          <a:off x="0" y="0"/>
          <a:ext cx="0" cy="0"/>
          <a:chOff x="0" y="0"/>
          <a:chExt cx="0" cy="0"/>
        </a:xfrm>
      </p:grpSpPr>
      <p:grpSp>
        <p:nvGrpSpPr>
          <p:cNvPr name="Group 2" id="2"/>
          <p:cNvGrpSpPr/>
          <p:nvPr/>
        </p:nvGrpSpPr>
        <p:grpSpPr>
          <a:xfrm rot="0">
            <a:off x="0" y="61236"/>
            <a:ext cx="10596975" cy="10535209"/>
            <a:chOff x="0" y="0"/>
            <a:chExt cx="2790973" cy="2774705"/>
          </a:xfrm>
        </p:grpSpPr>
        <p:sp>
          <p:nvSpPr>
            <p:cNvPr name="Freeform 3" id="3"/>
            <p:cNvSpPr/>
            <p:nvPr/>
          </p:nvSpPr>
          <p:spPr>
            <a:xfrm flipH="false" flipV="false" rot="0">
              <a:off x="0" y="0"/>
              <a:ext cx="2790973" cy="2774705"/>
            </a:xfrm>
            <a:custGeom>
              <a:avLst/>
              <a:gdLst/>
              <a:ahLst/>
              <a:cxnLst/>
              <a:rect r="r" b="b" t="t" l="l"/>
              <a:pathLst>
                <a:path h="2774705" w="2790973">
                  <a:moveTo>
                    <a:pt x="0" y="0"/>
                  </a:moveTo>
                  <a:lnTo>
                    <a:pt x="2790973" y="0"/>
                  </a:lnTo>
                  <a:lnTo>
                    <a:pt x="2790973" y="2774705"/>
                  </a:lnTo>
                  <a:lnTo>
                    <a:pt x="0" y="2774705"/>
                  </a:lnTo>
                  <a:close/>
                </a:path>
              </a:pathLst>
            </a:custGeom>
            <a:solidFill>
              <a:srgbClr val="BCDBD3"/>
            </a:solidFill>
          </p:spPr>
        </p:sp>
        <p:sp>
          <p:nvSpPr>
            <p:cNvPr name="TextBox 4" id="4"/>
            <p:cNvSpPr txBox="true"/>
            <p:nvPr/>
          </p:nvSpPr>
          <p:spPr>
            <a:xfrm>
              <a:off x="0" y="-38100"/>
              <a:ext cx="2790973" cy="2812805"/>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0830234" y="2598448"/>
            <a:ext cx="7231749" cy="4881430"/>
          </a:xfrm>
          <a:custGeom>
            <a:avLst/>
            <a:gdLst/>
            <a:ahLst/>
            <a:cxnLst/>
            <a:rect r="r" b="b" t="t" l="l"/>
            <a:pathLst>
              <a:path h="4881430" w="7231749">
                <a:moveTo>
                  <a:pt x="0" y="0"/>
                </a:moveTo>
                <a:lnTo>
                  <a:pt x="7231748" y="0"/>
                </a:lnTo>
                <a:lnTo>
                  <a:pt x="7231748" y="4881431"/>
                </a:lnTo>
                <a:lnTo>
                  <a:pt x="0" y="4881431"/>
                </a:lnTo>
                <a:lnTo>
                  <a:pt x="0" y="0"/>
                </a:lnTo>
                <a:close/>
              </a:path>
            </a:pathLst>
          </a:custGeom>
          <a:blipFill>
            <a:blip r:embed="rId2"/>
            <a:stretch>
              <a:fillRect l="0" t="0" r="0" b="0"/>
            </a:stretch>
          </a:blipFill>
        </p:spPr>
      </p:sp>
      <p:sp>
        <p:nvSpPr>
          <p:cNvPr name="TextBox 6" id="6"/>
          <p:cNvSpPr txBox="true"/>
          <p:nvPr/>
        </p:nvSpPr>
        <p:spPr>
          <a:xfrm rot="0">
            <a:off x="1802043" y="1246022"/>
            <a:ext cx="6329167" cy="958132"/>
          </a:xfrm>
          <a:prstGeom prst="rect">
            <a:avLst/>
          </a:prstGeom>
        </p:spPr>
        <p:txBody>
          <a:bodyPr anchor="t" rtlCol="false" tIns="0" lIns="0" bIns="0" rIns="0">
            <a:spAutoFit/>
          </a:bodyPr>
          <a:lstStyle/>
          <a:p>
            <a:pPr>
              <a:lnSpc>
                <a:spcPts val="7935"/>
              </a:lnSpc>
            </a:pPr>
            <a:r>
              <a:rPr lang="en-US" sz="5667">
                <a:solidFill>
                  <a:srgbClr val="261310"/>
                </a:solidFill>
                <a:latin typeface="Grand Cru S Ultra-Bold"/>
              </a:rPr>
              <a:t>Introduction</a:t>
            </a:r>
          </a:p>
        </p:txBody>
      </p:sp>
      <p:sp>
        <p:nvSpPr>
          <p:cNvPr name="TextBox 7" id="7"/>
          <p:cNvSpPr txBox="true"/>
          <p:nvPr/>
        </p:nvSpPr>
        <p:spPr>
          <a:xfrm rot="0">
            <a:off x="1453378" y="2940832"/>
            <a:ext cx="5601385" cy="4815524"/>
          </a:xfrm>
          <a:prstGeom prst="rect">
            <a:avLst/>
          </a:prstGeom>
        </p:spPr>
        <p:txBody>
          <a:bodyPr anchor="t" rtlCol="false" tIns="0" lIns="0" bIns="0" rIns="0">
            <a:spAutoFit/>
          </a:bodyPr>
          <a:lstStyle/>
          <a:p>
            <a:pPr marL="592281" indent="-296141" lvl="1">
              <a:lnSpc>
                <a:spcPts val="3840"/>
              </a:lnSpc>
              <a:buFont typeface="Arial"/>
              <a:buChar char="•"/>
            </a:pPr>
            <a:r>
              <a:rPr lang="en-US" sz="2743">
                <a:solidFill>
                  <a:srgbClr val="261310"/>
                </a:solidFill>
                <a:latin typeface="Questrial"/>
              </a:rPr>
              <a:t>Our</a:t>
            </a:r>
            <a:r>
              <a:rPr lang="en-US" sz="2743">
                <a:solidFill>
                  <a:srgbClr val="261310"/>
                </a:solidFill>
                <a:latin typeface="Questrial"/>
              </a:rPr>
              <a:t> research explores machine learning and deep learning techniques for predicting Alzheimer’s disease using numerical data and MRI scans.</a:t>
            </a:r>
          </a:p>
          <a:p>
            <a:pPr>
              <a:lnSpc>
                <a:spcPts val="3840"/>
              </a:lnSpc>
            </a:pPr>
          </a:p>
          <a:p>
            <a:pPr marL="592281" indent="-296141" lvl="1">
              <a:lnSpc>
                <a:spcPts val="3840"/>
              </a:lnSpc>
              <a:buFont typeface="Arial"/>
              <a:buChar char="•"/>
            </a:pPr>
            <a:r>
              <a:rPr lang="en-US" sz="2743">
                <a:solidFill>
                  <a:srgbClr val="261310"/>
                </a:solidFill>
                <a:latin typeface="Questrial"/>
              </a:rPr>
              <a:t> It demonstrates the potential of  machine learning in aiding early Alzheimer’s diagnosis, crucial for personalized treatment.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8F2EC"/>
        </a:solidFill>
      </p:bgPr>
    </p:bg>
    <p:spTree>
      <p:nvGrpSpPr>
        <p:cNvPr id="1" name=""/>
        <p:cNvGrpSpPr/>
        <p:nvPr/>
      </p:nvGrpSpPr>
      <p:grpSpPr>
        <a:xfrm>
          <a:off x="0" y="0"/>
          <a:ext cx="0" cy="0"/>
          <a:chOff x="0" y="0"/>
          <a:chExt cx="0" cy="0"/>
        </a:xfrm>
      </p:grpSpPr>
      <p:grpSp>
        <p:nvGrpSpPr>
          <p:cNvPr name="Group 2" id="2"/>
          <p:cNvGrpSpPr/>
          <p:nvPr/>
        </p:nvGrpSpPr>
        <p:grpSpPr>
          <a:xfrm rot="0">
            <a:off x="8332486" y="137542"/>
            <a:ext cx="9778076" cy="9954228"/>
            <a:chOff x="0" y="0"/>
            <a:chExt cx="2575296" cy="2621690"/>
          </a:xfrm>
        </p:grpSpPr>
        <p:sp>
          <p:nvSpPr>
            <p:cNvPr name="Freeform 3" id="3"/>
            <p:cNvSpPr/>
            <p:nvPr/>
          </p:nvSpPr>
          <p:spPr>
            <a:xfrm flipH="false" flipV="false" rot="0">
              <a:off x="0" y="0"/>
              <a:ext cx="2575296" cy="2621690"/>
            </a:xfrm>
            <a:custGeom>
              <a:avLst/>
              <a:gdLst/>
              <a:ahLst/>
              <a:cxnLst/>
              <a:rect r="r" b="b" t="t" l="l"/>
              <a:pathLst>
                <a:path h="2621690" w="2575296">
                  <a:moveTo>
                    <a:pt x="0" y="0"/>
                  </a:moveTo>
                  <a:lnTo>
                    <a:pt x="2575296" y="0"/>
                  </a:lnTo>
                  <a:lnTo>
                    <a:pt x="2575296" y="2621690"/>
                  </a:lnTo>
                  <a:lnTo>
                    <a:pt x="0" y="2621690"/>
                  </a:lnTo>
                  <a:close/>
                </a:path>
              </a:pathLst>
            </a:custGeom>
            <a:solidFill>
              <a:srgbClr val="BCDBD3"/>
            </a:solidFill>
          </p:spPr>
        </p:sp>
        <p:sp>
          <p:nvSpPr>
            <p:cNvPr name="TextBox 4" id="4"/>
            <p:cNvSpPr txBox="true"/>
            <p:nvPr/>
          </p:nvSpPr>
          <p:spPr>
            <a:xfrm>
              <a:off x="0" y="-38100"/>
              <a:ext cx="2575296" cy="2659790"/>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8730244" y="1803251"/>
            <a:ext cx="8982560" cy="8288520"/>
          </a:xfrm>
          <a:prstGeom prst="rect">
            <a:avLst/>
          </a:prstGeom>
        </p:spPr>
        <p:txBody>
          <a:bodyPr anchor="t" rtlCol="false" tIns="0" lIns="0" bIns="0" rIns="0">
            <a:spAutoFit/>
          </a:bodyPr>
          <a:lstStyle/>
          <a:p>
            <a:pPr algn="just" marL="532636" indent="-266318" lvl="1">
              <a:lnSpc>
                <a:spcPts val="3453"/>
              </a:lnSpc>
              <a:buFont typeface="Arial"/>
              <a:buChar char="•"/>
            </a:pPr>
            <a:r>
              <a:rPr lang="en-US" sz="2467">
                <a:solidFill>
                  <a:srgbClr val="261310"/>
                </a:solidFill>
                <a:latin typeface="Questrial"/>
              </a:rPr>
              <a:t>Alzheimer's disease is a devastating condition that progressively impairs cognitive function, including memory, language, and decision-making abilities.</a:t>
            </a:r>
          </a:p>
          <a:p>
            <a:pPr algn="just" marL="532636" indent="-266318" lvl="1">
              <a:lnSpc>
                <a:spcPts val="3453"/>
              </a:lnSpc>
              <a:buFont typeface="Arial"/>
              <a:buChar char="•"/>
            </a:pPr>
            <a:r>
              <a:rPr lang="en-US" sz="2467">
                <a:solidFill>
                  <a:srgbClr val="261310"/>
                </a:solidFill>
                <a:latin typeface="Questrial"/>
              </a:rPr>
              <a:t>The disease not only affects the individual diagnosed but also has far-reaching implications for their families, caregivers, and society as a whole.</a:t>
            </a:r>
          </a:p>
          <a:p>
            <a:pPr algn="just" marL="532636" indent="-266318" lvl="1">
              <a:lnSpc>
                <a:spcPts val="3453"/>
              </a:lnSpc>
              <a:buFont typeface="Arial"/>
              <a:buChar char="•"/>
            </a:pPr>
            <a:r>
              <a:rPr lang="en-US" sz="2467">
                <a:solidFill>
                  <a:srgbClr val="261310"/>
                </a:solidFill>
                <a:latin typeface="Questrial"/>
              </a:rPr>
              <a:t>As Alzheimer's progresses, individuals may experience difficulties with daily tasks, changes in personality and behavior, and challenges in communication.</a:t>
            </a:r>
          </a:p>
          <a:p>
            <a:pPr algn="just" marL="532636" indent="-266318" lvl="1">
              <a:lnSpc>
                <a:spcPts val="3453"/>
              </a:lnSpc>
              <a:buFont typeface="Arial"/>
              <a:buChar char="•"/>
            </a:pPr>
            <a:r>
              <a:rPr lang="en-US" sz="2467">
                <a:solidFill>
                  <a:srgbClr val="261310"/>
                </a:solidFill>
                <a:latin typeface="Questrial"/>
              </a:rPr>
              <a:t>Early detection of Alzheimer's is vital for accessing appropriate care and support services, as well as for potentially slowing down the progression of the disease.</a:t>
            </a:r>
          </a:p>
          <a:p>
            <a:pPr algn="just" marL="532636" indent="-266318" lvl="1">
              <a:lnSpc>
                <a:spcPts val="3453"/>
              </a:lnSpc>
              <a:buFont typeface="Arial"/>
              <a:buChar char="•"/>
            </a:pPr>
            <a:r>
              <a:rPr lang="en-US" sz="2467">
                <a:solidFill>
                  <a:srgbClr val="261310"/>
                </a:solidFill>
                <a:latin typeface="Questrial"/>
              </a:rPr>
              <a:t>Alzheimer's places a significant economic burden on healthcare systems, with costs associated with medical care, long-term care, and lost productivity.</a:t>
            </a:r>
          </a:p>
          <a:p>
            <a:pPr algn="just" marL="532636" indent="-266318" lvl="1">
              <a:lnSpc>
                <a:spcPts val="3453"/>
              </a:lnSpc>
              <a:buFont typeface="Arial"/>
              <a:buChar char="•"/>
            </a:pPr>
            <a:r>
              <a:rPr lang="en-US" sz="2467">
                <a:solidFill>
                  <a:srgbClr val="261310"/>
                </a:solidFill>
                <a:latin typeface="Questrial"/>
              </a:rPr>
              <a:t>Research into Alzheimer's disease is ongoing, aiming to develop better diagnostic tools, treatments to slow or halt the disease progression, and ultimately find a cure.</a:t>
            </a:r>
          </a:p>
          <a:p>
            <a:pPr algn="just">
              <a:lnSpc>
                <a:spcPts val="3453"/>
              </a:lnSpc>
            </a:pPr>
          </a:p>
        </p:txBody>
      </p:sp>
      <p:sp>
        <p:nvSpPr>
          <p:cNvPr name="Freeform 6" id="6"/>
          <p:cNvSpPr/>
          <p:nvPr/>
        </p:nvSpPr>
        <p:spPr>
          <a:xfrm flipH="false" flipV="false" rot="0">
            <a:off x="1028700" y="1850876"/>
            <a:ext cx="6277633" cy="5826962"/>
          </a:xfrm>
          <a:custGeom>
            <a:avLst/>
            <a:gdLst/>
            <a:ahLst/>
            <a:cxnLst/>
            <a:rect r="r" b="b" t="t" l="l"/>
            <a:pathLst>
              <a:path h="5826962" w="6277633">
                <a:moveTo>
                  <a:pt x="0" y="0"/>
                </a:moveTo>
                <a:lnTo>
                  <a:pt x="6277633" y="0"/>
                </a:lnTo>
                <a:lnTo>
                  <a:pt x="6277633" y="5826961"/>
                </a:lnTo>
                <a:lnTo>
                  <a:pt x="0" y="5826961"/>
                </a:lnTo>
                <a:lnTo>
                  <a:pt x="0" y="0"/>
                </a:lnTo>
                <a:close/>
              </a:path>
            </a:pathLst>
          </a:custGeom>
          <a:blipFill>
            <a:blip r:embed="rId2"/>
            <a:stretch>
              <a:fillRect l="0" t="0" r="0" b="-7734"/>
            </a:stretch>
          </a:blipFill>
        </p:spPr>
      </p:sp>
      <p:sp>
        <p:nvSpPr>
          <p:cNvPr name="TextBox 7" id="7"/>
          <p:cNvSpPr txBox="true"/>
          <p:nvPr/>
        </p:nvSpPr>
        <p:spPr>
          <a:xfrm rot="0">
            <a:off x="9569458" y="572013"/>
            <a:ext cx="7864786" cy="612192"/>
          </a:xfrm>
          <a:prstGeom prst="rect">
            <a:avLst/>
          </a:prstGeom>
        </p:spPr>
        <p:txBody>
          <a:bodyPr anchor="t" rtlCol="false" tIns="0" lIns="0" bIns="0" rIns="0">
            <a:spAutoFit/>
          </a:bodyPr>
          <a:lstStyle/>
          <a:p>
            <a:pPr>
              <a:lnSpc>
                <a:spcPts val="5137"/>
              </a:lnSpc>
            </a:pPr>
            <a:r>
              <a:rPr lang="en-US" sz="3669">
                <a:solidFill>
                  <a:srgbClr val="261310"/>
                </a:solidFill>
                <a:latin typeface="Grand Cru S Ultra-Bold"/>
              </a:rPr>
              <a:t>Alzheimer's Disease Overview</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7817026" y="256979"/>
            <a:ext cx="9988002" cy="9527296"/>
            <a:chOff x="0" y="0"/>
            <a:chExt cx="13317336" cy="12703061"/>
          </a:xfrm>
        </p:grpSpPr>
        <p:grpSp>
          <p:nvGrpSpPr>
            <p:cNvPr name="Group 3" id="3"/>
            <p:cNvGrpSpPr/>
            <p:nvPr/>
          </p:nvGrpSpPr>
          <p:grpSpPr>
            <a:xfrm rot="0">
              <a:off x="0" y="0"/>
              <a:ext cx="13317336" cy="12703061"/>
              <a:chOff x="0" y="0"/>
              <a:chExt cx="2637795" cy="2516124"/>
            </a:xfrm>
          </p:grpSpPr>
          <p:sp>
            <p:nvSpPr>
              <p:cNvPr name="Freeform 4" id="4"/>
              <p:cNvSpPr/>
              <p:nvPr/>
            </p:nvSpPr>
            <p:spPr>
              <a:xfrm flipH="false" flipV="false" rot="0">
                <a:off x="0" y="0"/>
                <a:ext cx="2637795" cy="2516124"/>
              </a:xfrm>
              <a:custGeom>
                <a:avLst/>
                <a:gdLst/>
                <a:ahLst/>
                <a:cxnLst/>
                <a:rect r="r" b="b" t="t" l="l"/>
                <a:pathLst>
                  <a:path h="2516124" w="2637795">
                    <a:moveTo>
                      <a:pt x="2558377" y="0"/>
                    </a:moveTo>
                    <a:lnTo>
                      <a:pt x="79418" y="0"/>
                    </a:lnTo>
                    <a:cubicBezTo>
                      <a:pt x="79418" y="43699"/>
                      <a:pt x="44079" y="79418"/>
                      <a:pt x="0" y="79418"/>
                    </a:cubicBezTo>
                    <a:lnTo>
                      <a:pt x="0" y="2436706"/>
                    </a:lnTo>
                    <a:cubicBezTo>
                      <a:pt x="43699" y="2436706"/>
                      <a:pt x="79418" y="2472045"/>
                      <a:pt x="79418" y="2516124"/>
                    </a:cubicBezTo>
                    <a:lnTo>
                      <a:pt x="2558377" y="2516124"/>
                    </a:lnTo>
                    <a:cubicBezTo>
                      <a:pt x="2558377" y="2472425"/>
                      <a:pt x="2593716" y="2436706"/>
                      <a:pt x="2637795" y="2436706"/>
                    </a:cubicBezTo>
                    <a:lnTo>
                      <a:pt x="2637795" y="79418"/>
                    </a:lnTo>
                    <a:cubicBezTo>
                      <a:pt x="2594096" y="79418"/>
                      <a:pt x="2558377" y="44079"/>
                      <a:pt x="2558377" y="0"/>
                    </a:cubicBezTo>
                    <a:close/>
                  </a:path>
                </a:pathLst>
              </a:custGeom>
              <a:solidFill>
                <a:srgbClr val="000000">
                  <a:alpha val="0"/>
                </a:srgbClr>
              </a:solidFill>
              <a:ln w="19050" cap="sq">
                <a:solidFill>
                  <a:srgbClr val="261310"/>
                </a:solidFill>
                <a:prstDash val="solid"/>
                <a:miter/>
              </a:ln>
            </p:spPr>
          </p:sp>
          <p:sp>
            <p:nvSpPr>
              <p:cNvPr name="TextBox 5" id="5"/>
              <p:cNvSpPr txBox="true"/>
              <p:nvPr/>
            </p:nvSpPr>
            <p:spPr>
              <a:xfrm>
                <a:off x="38100" y="-9525"/>
                <a:ext cx="2561595" cy="2487549"/>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97727" y="186017"/>
              <a:ext cx="13105170" cy="12317628"/>
              <a:chOff x="0" y="0"/>
              <a:chExt cx="2637795" cy="2479279"/>
            </a:xfrm>
          </p:grpSpPr>
          <p:sp>
            <p:nvSpPr>
              <p:cNvPr name="Freeform 7" id="7"/>
              <p:cNvSpPr/>
              <p:nvPr/>
            </p:nvSpPr>
            <p:spPr>
              <a:xfrm flipH="false" flipV="false" rot="0">
                <a:off x="0" y="0"/>
                <a:ext cx="2637795" cy="2479279"/>
              </a:xfrm>
              <a:custGeom>
                <a:avLst/>
                <a:gdLst/>
                <a:ahLst/>
                <a:cxnLst/>
                <a:rect r="r" b="b" t="t" l="l"/>
                <a:pathLst>
                  <a:path h="2479279" w="2637795">
                    <a:moveTo>
                      <a:pt x="2558377" y="0"/>
                    </a:moveTo>
                    <a:lnTo>
                      <a:pt x="79418" y="0"/>
                    </a:lnTo>
                    <a:cubicBezTo>
                      <a:pt x="79418" y="43699"/>
                      <a:pt x="44079" y="79418"/>
                      <a:pt x="0" y="79418"/>
                    </a:cubicBezTo>
                    <a:lnTo>
                      <a:pt x="0" y="2399861"/>
                    </a:lnTo>
                    <a:cubicBezTo>
                      <a:pt x="43699" y="2399861"/>
                      <a:pt x="79418" y="2435200"/>
                      <a:pt x="79418" y="2479279"/>
                    </a:cubicBezTo>
                    <a:lnTo>
                      <a:pt x="2558377" y="2479279"/>
                    </a:lnTo>
                    <a:cubicBezTo>
                      <a:pt x="2558377" y="2435580"/>
                      <a:pt x="2593716" y="2399861"/>
                      <a:pt x="2637795" y="2399861"/>
                    </a:cubicBezTo>
                    <a:lnTo>
                      <a:pt x="2637795" y="79418"/>
                    </a:lnTo>
                    <a:cubicBezTo>
                      <a:pt x="2594096" y="79418"/>
                      <a:pt x="2558377" y="44079"/>
                      <a:pt x="2558377" y="0"/>
                    </a:cubicBezTo>
                    <a:close/>
                  </a:path>
                </a:pathLst>
              </a:custGeom>
              <a:solidFill>
                <a:srgbClr val="F8F2EC"/>
              </a:solidFill>
            </p:spPr>
          </p:sp>
          <p:sp>
            <p:nvSpPr>
              <p:cNvPr name="TextBox 8" id="8"/>
              <p:cNvSpPr txBox="true"/>
              <p:nvPr/>
            </p:nvSpPr>
            <p:spPr>
              <a:xfrm>
                <a:off x="38100" y="-9525"/>
                <a:ext cx="2561595" cy="2450704"/>
              </a:xfrm>
              <a:prstGeom prst="rect">
                <a:avLst/>
              </a:prstGeom>
            </p:spPr>
            <p:txBody>
              <a:bodyPr anchor="ctr" rtlCol="false" tIns="50800" lIns="50800" bIns="50800" rIns="50800"/>
              <a:lstStyle/>
              <a:p>
                <a:pPr algn="ctr">
                  <a:lnSpc>
                    <a:spcPts val="2659"/>
                  </a:lnSpc>
                </a:pPr>
              </a:p>
            </p:txBody>
          </p:sp>
        </p:grpSp>
      </p:grpSp>
      <p:sp>
        <p:nvSpPr>
          <p:cNvPr name="Freeform 9" id="9"/>
          <p:cNvSpPr/>
          <p:nvPr/>
        </p:nvSpPr>
        <p:spPr>
          <a:xfrm flipH="false" flipV="false" rot="0">
            <a:off x="857707" y="4786422"/>
            <a:ext cx="5677971" cy="3665382"/>
          </a:xfrm>
          <a:custGeom>
            <a:avLst/>
            <a:gdLst/>
            <a:ahLst/>
            <a:cxnLst/>
            <a:rect r="r" b="b" t="t" l="l"/>
            <a:pathLst>
              <a:path h="3665382" w="5677971">
                <a:moveTo>
                  <a:pt x="0" y="0"/>
                </a:moveTo>
                <a:lnTo>
                  <a:pt x="5677971" y="0"/>
                </a:lnTo>
                <a:lnTo>
                  <a:pt x="5677971" y="3665382"/>
                </a:lnTo>
                <a:lnTo>
                  <a:pt x="0" y="3665382"/>
                </a:lnTo>
                <a:lnTo>
                  <a:pt x="0" y="0"/>
                </a:lnTo>
                <a:close/>
              </a:path>
            </a:pathLst>
          </a:custGeom>
          <a:blipFill>
            <a:blip r:embed="rId2"/>
            <a:stretch>
              <a:fillRect l="-6505" t="-19922" r="-6714" b="-22607"/>
            </a:stretch>
          </a:blipFill>
        </p:spPr>
      </p:sp>
      <p:sp>
        <p:nvSpPr>
          <p:cNvPr name="TextBox 10" id="10"/>
          <p:cNvSpPr txBox="true"/>
          <p:nvPr/>
        </p:nvSpPr>
        <p:spPr>
          <a:xfrm rot="0">
            <a:off x="515407" y="1009650"/>
            <a:ext cx="6856441" cy="1900574"/>
          </a:xfrm>
          <a:prstGeom prst="rect">
            <a:avLst/>
          </a:prstGeom>
        </p:spPr>
        <p:txBody>
          <a:bodyPr anchor="t" rtlCol="false" tIns="0" lIns="0" bIns="0" rIns="0">
            <a:spAutoFit/>
          </a:bodyPr>
          <a:lstStyle/>
          <a:p>
            <a:pPr algn="ctr">
              <a:lnSpc>
                <a:spcPts val="7578"/>
              </a:lnSpc>
            </a:pPr>
            <a:r>
              <a:rPr lang="en-US" sz="6161">
                <a:solidFill>
                  <a:srgbClr val="261310"/>
                </a:solidFill>
                <a:latin typeface="Grand Cru S Bold"/>
              </a:rPr>
              <a:t>Data Set</a:t>
            </a:r>
          </a:p>
          <a:p>
            <a:pPr algn="ctr">
              <a:lnSpc>
                <a:spcPts val="7578"/>
              </a:lnSpc>
            </a:pPr>
            <a:r>
              <a:rPr lang="en-US" sz="6161">
                <a:solidFill>
                  <a:srgbClr val="261310"/>
                </a:solidFill>
                <a:latin typeface="Grand Cru S Bold"/>
              </a:rPr>
              <a:t>Statistics</a:t>
            </a:r>
          </a:p>
        </p:txBody>
      </p:sp>
      <p:sp>
        <p:nvSpPr>
          <p:cNvPr name="TextBox 11" id="11"/>
          <p:cNvSpPr txBox="true"/>
          <p:nvPr/>
        </p:nvSpPr>
        <p:spPr>
          <a:xfrm rot="0">
            <a:off x="8500908" y="1798208"/>
            <a:ext cx="8620239" cy="6642959"/>
          </a:xfrm>
          <a:prstGeom prst="rect">
            <a:avLst/>
          </a:prstGeom>
        </p:spPr>
        <p:txBody>
          <a:bodyPr anchor="t" rtlCol="false" tIns="0" lIns="0" bIns="0" rIns="0">
            <a:spAutoFit/>
          </a:bodyPr>
          <a:lstStyle/>
          <a:p>
            <a:pPr>
              <a:lnSpc>
                <a:spcPts val="3359"/>
              </a:lnSpc>
            </a:pPr>
            <a:r>
              <a:rPr lang="en-US" sz="2399">
                <a:solidFill>
                  <a:srgbClr val="261310"/>
                </a:solidFill>
                <a:latin typeface="Grand Cru S Bold"/>
              </a:rPr>
              <a:t>- Numerical Dataset:</a:t>
            </a:r>
          </a:p>
          <a:p>
            <a:pPr marL="518158" indent="-259079" lvl="1">
              <a:lnSpc>
                <a:spcPts val="3359"/>
              </a:lnSpc>
              <a:buFont typeface="Arial"/>
              <a:buChar char="•"/>
            </a:pPr>
            <a:r>
              <a:rPr lang="en-US" sz="2399">
                <a:solidFill>
                  <a:srgbClr val="261310"/>
                </a:solidFill>
                <a:latin typeface="Questrial"/>
              </a:rPr>
              <a:t>Source: Kaggle</a:t>
            </a:r>
          </a:p>
          <a:p>
            <a:pPr marL="518158" indent="-259079" lvl="1">
              <a:lnSpc>
                <a:spcPts val="3359"/>
              </a:lnSpc>
              <a:buFont typeface="Arial"/>
              <a:buChar char="•"/>
            </a:pPr>
            <a:r>
              <a:rPr lang="en-US" sz="2399">
                <a:solidFill>
                  <a:srgbClr val="261310"/>
                </a:solidFill>
                <a:latin typeface="Questrial"/>
              </a:rPr>
              <a:t>File: "oasis_longitudinal.csv"</a:t>
            </a:r>
          </a:p>
          <a:p>
            <a:pPr marL="518158" indent="-259079" lvl="1">
              <a:lnSpc>
                <a:spcPts val="3359"/>
              </a:lnSpc>
              <a:buFont typeface="Arial"/>
              <a:buChar char="•"/>
            </a:pPr>
            <a:r>
              <a:rPr lang="en-US" sz="2399">
                <a:solidFill>
                  <a:srgbClr val="261310"/>
                </a:solidFill>
                <a:latin typeface="Questrial"/>
              </a:rPr>
              <a:t>Missing Values: "SES" and "MMSE"</a:t>
            </a:r>
          </a:p>
          <a:p>
            <a:pPr marL="518158" indent="-259079" lvl="1">
              <a:lnSpc>
                <a:spcPts val="3359"/>
              </a:lnSpc>
              <a:buFont typeface="Arial"/>
              <a:buChar char="•"/>
            </a:pPr>
            <a:r>
              <a:rPr lang="en-US" sz="2399">
                <a:solidFill>
                  <a:srgbClr val="261310"/>
                </a:solidFill>
                <a:latin typeface="Questrial"/>
              </a:rPr>
              <a:t>Handling: Replaced with medians for model robustness</a:t>
            </a:r>
          </a:p>
          <a:p>
            <a:pPr>
              <a:lnSpc>
                <a:spcPts val="3359"/>
              </a:lnSpc>
            </a:pPr>
          </a:p>
          <a:p>
            <a:pPr>
              <a:lnSpc>
                <a:spcPts val="3359"/>
              </a:lnSpc>
            </a:pPr>
            <a:r>
              <a:rPr lang="en-US" sz="2399">
                <a:solidFill>
                  <a:srgbClr val="261310"/>
                </a:solidFill>
                <a:latin typeface="Grand Cru S Bold"/>
              </a:rPr>
              <a:t>- MRI Image Dataset:</a:t>
            </a:r>
          </a:p>
          <a:p>
            <a:pPr marL="518158" indent="-259079" lvl="1">
              <a:lnSpc>
                <a:spcPts val="3359"/>
              </a:lnSpc>
              <a:buFont typeface="Arial"/>
              <a:buChar char="•"/>
            </a:pPr>
            <a:r>
              <a:rPr lang="en-US" sz="2399">
                <a:solidFill>
                  <a:srgbClr val="261310"/>
                </a:solidFill>
                <a:latin typeface="Questrial"/>
              </a:rPr>
              <a:t>Source: Kaggle</a:t>
            </a:r>
          </a:p>
          <a:p>
            <a:pPr marL="518158" indent="-259079" lvl="1">
              <a:lnSpc>
                <a:spcPts val="3359"/>
              </a:lnSpc>
              <a:buFont typeface="Arial"/>
              <a:buChar char="•"/>
            </a:pPr>
            <a:r>
              <a:rPr lang="en-US" sz="2399">
                <a:solidFill>
                  <a:srgbClr val="261310"/>
                </a:solidFill>
                <a:latin typeface="Questrial"/>
              </a:rPr>
              <a:t>Categories: "Moderate_Demented," "Mild_Demented," "Very_Mild_Demented," "Non_Demented"</a:t>
            </a:r>
          </a:p>
          <a:p>
            <a:pPr marL="518158" indent="-259079" lvl="1">
              <a:lnSpc>
                <a:spcPts val="3359"/>
              </a:lnSpc>
              <a:buFont typeface="Arial"/>
              <a:buChar char="•"/>
            </a:pPr>
            <a:r>
              <a:rPr lang="en-US" sz="2399">
                <a:solidFill>
                  <a:srgbClr val="261310"/>
                </a:solidFill>
                <a:latin typeface="Questrial"/>
              </a:rPr>
              <a:t> Image Counts:</a:t>
            </a:r>
          </a:p>
          <a:p>
            <a:pPr>
              <a:lnSpc>
                <a:spcPts val="3359"/>
              </a:lnSpc>
            </a:pPr>
            <a:r>
              <a:rPr lang="en-US" sz="2399">
                <a:solidFill>
                  <a:srgbClr val="261310"/>
                </a:solidFill>
                <a:latin typeface="Questrial"/>
              </a:rPr>
              <a:t>               Moderate_Demented: 64</a:t>
            </a:r>
          </a:p>
          <a:p>
            <a:pPr>
              <a:lnSpc>
                <a:spcPts val="3359"/>
              </a:lnSpc>
            </a:pPr>
            <a:r>
              <a:rPr lang="en-US" sz="2399">
                <a:solidFill>
                  <a:srgbClr val="261310"/>
                </a:solidFill>
                <a:latin typeface="Questrial"/>
              </a:rPr>
              <a:t>               Mild_Demented: 896</a:t>
            </a:r>
          </a:p>
          <a:p>
            <a:pPr>
              <a:lnSpc>
                <a:spcPts val="3359"/>
              </a:lnSpc>
            </a:pPr>
            <a:r>
              <a:rPr lang="en-US" sz="2399">
                <a:solidFill>
                  <a:srgbClr val="261310"/>
                </a:solidFill>
                <a:latin typeface="Questrial"/>
              </a:rPr>
              <a:t>               Very_Mild_Demented: 2240</a:t>
            </a:r>
          </a:p>
          <a:p>
            <a:pPr>
              <a:lnSpc>
                <a:spcPts val="3359"/>
              </a:lnSpc>
            </a:pPr>
            <a:r>
              <a:rPr lang="en-US" sz="2399">
                <a:solidFill>
                  <a:srgbClr val="261310"/>
                </a:solidFill>
                <a:latin typeface="Questrial"/>
              </a:rPr>
              <a:t>               Non_Demented: 3200</a:t>
            </a:r>
          </a:p>
          <a:p>
            <a:pPr>
              <a:lnSpc>
                <a:spcPts val="335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8F2EC"/>
        </a:solidFill>
      </p:bgPr>
    </p:bg>
    <p:spTree>
      <p:nvGrpSpPr>
        <p:cNvPr id="1" name=""/>
        <p:cNvGrpSpPr/>
        <p:nvPr/>
      </p:nvGrpSpPr>
      <p:grpSpPr>
        <a:xfrm>
          <a:off x="0" y="0"/>
          <a:ext cx="0" cy="0"/>
          <a:chOff x="0" y="0"/>
          <a:chExt cx="0" cy="0"/>
        </a:xfrm>
      </p:grpSpPr>
      <p:grpSp>
        <p:nvGrpSpPr>
          <p:cNvPr name="Group 2" id="2"/>
          <p:cNvGrpSpPr/>
          <p:nvPr/>
        </p:nvGrpSpPr>
        <p:grpSpPr>
          <a:xfrm rot="0">
            <a:off x="9989231" y="243739"/>
            <a:ext cx="8170792" cy="9785192"/>
            <a:chOff x="0" y="0"/>
            <a:chExt cx="2151978" cy="2577170"/>
          </a:xfrm>
        </p:grpSpPr>
        <p:sp>
          <p:nvSpPr>
            <p:cNvPr name="Freeform 3" id="3"/>
            <p:cNvSpPr/>
            <p:nvPr/>
          </p:nvSpPr>
          <p:spPr>
            <a:xfrm flipH="false" flipV="false" rot="0">
              <a:off x="0" y="0"/>
              <a:ext cx="2151978" cy="2577170"/>
            </a:xfrm>
            <a:custGeom>
              <a:avLst/>
              <a:gdLst/>
              <a:ahLst/>
              <a:cxnLst/>
              <a:rect r="r" b="b" t="t" l="l"/>
              <a:pathLst>
                <a:path h="2577170" w="2151978">
                  <a:moveTo>
                    <a:pt x="0" y="0"/>
                  </a:moveTo>
                  <a:lnTo>
                    <a:pt x="2151978" y="0"/>
                  </a:lnTo>
                  <a:lnTo>
                    <a:pt x="2151978" y="2577170"/>
                  </a:lnTo>
                  <a:lnTo>
                    <a:pt x="0" y="2577170"/>
                  </a:lnTo>
                  <a:close/>
                </a:path>
              </a:pathLst>
            </a:custGeom>
            <a:solidFill>
              <a:srgbClr val="76AB9D"/>
            </a:solidFill>
          </p:spPr>
        </p:sp>
        <p:sp>
          <p:nvSpPr>
            <p:cNvPr name="TextBox 4" id="4"/>
            <p:cNvSpPr txBox="true"/>
            <p:nvPr/>
          </p:nvSpPr>
          <p:spPr>
            <a:xfrm>
              <a:off x="0" y="-38100"/>
              <a:ext cx="2151978" cy="2615270"/>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Freeform 5" id="5"/>
          <p:cNvSpPr/>
          <p:nvPr/>
        </p:nvSpPr>
        <p:spPr>
          <a:xfrm flipH="false" flipV="false" rot="0">
            <a:off x="370295" y="1798150"/>
            <a:ext cx="9224204" cy="6690699"/>
          </a:xfrm>
          <a:custGeom>
            <a:avLst/>
            <a:gdLst/>
            <a:ahLst/>
            <a:cxnLst/>
            <a:rect r="r" b="b" t="t" l="l"/>
            <a:pathLst>
              <a:path h="6690699" w="9224204">
                <a:moveTo>
                  <a:pt x="0" y="0"/>
                </a:moveTo>
                <a:lnTo>
                  <a:pt x="9224204" y="0"/>
                </a:lnTo>
                <a:lnTo>
                  <a:pt x="9224204" y="6690700"/>
                </a:lnTo>
                <a:lnTo>
                  <a:pt x="0" y="6690700"/>
                </a:lnTo>
                <a:lnTo>
                  <a:pt x="0" y="0"/>
                </a:lnTo>
                <a:close/>
              </a:path>
            </a:pathLst>
          </a:custGeom>
          <a:blipFill>
            <a:blip r:embed="rId2"/>
            <a:stretch>
              <a:fillRect l="0" t="0" r="-9099" b="-3285"/>
            </a:stretch>
          </a:blipFill>
        </p:spPr>
      </p:sp>
      <p:sp>
        <p:nvSpPr>
          <p:cNvPr name="TextBox 6" id="6"/>
          <p:cNvSpPr txBox="true"/>
          <p:nvPr/>
        </p:nvSpPr>
        <p:spPr>
          <a:xfrm rot="0">
            <a:off x="10214183" y="6354919"/>
            <a:ext cx="6010488" cy="633213"/>
          </a:xfrm>
          <a:prstGeom prst="rect">
            <a:avLst/>
          </a:prstGeom>
        </p:spPr>
        <p:txBody>
          <a:bodyPr anchor="t" rtlCol="false" tIns="0" lIns="0" bIns="0" rIns="0">
            <a:spAutoFit/>
          </a:bodyPr>
          <a:lstStyle/>
          <a:p>
            <a:pPr algn="just" marL="683620" indent="-341810" lvl="1">
              <a:lnSpc>
                <a:spcPts val="5382"/>
              </a:lnSpc>
              <a:buFont typeface="Arial"/>
              <a:buChar char="•"/>
            </a:pPr>
            <a:r>
              <a:rPr lang="en-US" sz="3166">
                <a:solidFill>
                  <a:srgbClr val="261310"/>
                </a:solidFill>
                <a:latin typeface="Questrial"/>
              </a:rPr>
              <a:t>Image Analysis</a:t>
            </a:r>
          </a:p>
        </p:txBody>
      </p:sp>
      <p:sp>
        <p:nvSpPr>
          <p:cNvPr name="TextBox 7" id="7"/>
          <p:cNvSpPr txBox="true"/>
          <p:nvPr/>
        </p:nvSpPr>
        <p:spPr>
          <a:xfrm rot="0">
            <a:off x="10489565" y="2562562"/>
            <a:ext cx="7170124" cy="2494090"/>
          </a:xfrm>
          <a:prstGeom prst="rect">
            <a:avLst/>
          </a:prstGeom>
        </p:spPr>
        <p:txBody>
          <a:bodyPr anchor="t" rtlCol="false" tIns="0" lIns="0" bIns="0" rIns="0">
            <a:spAutoFit/>
          </a:bodyPr>
          <a:lstStyle/>
          <a:p>
            <a:pPr algn="just" marL="0" indent="0" lvl="0">
              <a:lnSpc>
                <a:spcPts val="5083"/>
              </a:lnSpc>
              <a:spcBef>
                <a:spcPct val="0"/>
              </a:spcBef>
            </a:pPr>
            <a:r>
              <a:rPr lang="en-US" sz="3631">
                <a:solidFill>
                  <a:srgbClr val="261310"/>
                </a:solidFill>
                <a:latin typeface="Questrial"/>
              </a:rPr>
              <a:t>For detecting Alzheimer's we followed a dual approach by Utilizing numerical and MRI image dataset</a:t>
            </a:r>
          </a:p>
        </p:txBody>
      </p:sp>
      <p:sp>
        <p:nvSpPr>
          <p:cNvPr name="TextBox 8" id="8"/>
          <p:cNvSpPr txBox="true"/>
          <p:nvPr/>
        </p:nvSpPr>
        <p:spPr>
          <a:xfrm rot="0">
            <a:off x="10214183" y="5544084"/>
            <a:ext cx="6010488" cy="633213"/>
          </a:xfrm>
          <a:prstGeom prst="rect">
            <a:avLst/>
          </a:prstGeom>
        </p:spPr>
        <p:txBody>
          <a:bodyPr anchor="t" rtlCol="false" tIns="0" lIns="0" bIns="0" rIns="0">
            <a:spAutoFit/>
          </a:bodyPr>
          <a:lstStyle/>
          <a:p>
            <a:pPr algn="just" marL="683620" indent="-341810" lvl="1">
              <a:lnSpc>
                <a:spcPts val="5382"/>
              </a:lnSpc>
              <a:buFont typeface="Arial"/>
              <a:buChar char="•"/>
            </a:pPr>
            <a:r>
              <a:rPr lang="en-US" sz="3166">
                <a:solidFill>
                  <a:srgbClr val="261310"/>
                </a:solidFill>
                <a:latin typeface="Questrial"/>
              </a:rPr>
              <a:t>Numerical Analysis</a:t>
            </a:r>
          </a:p>
        </p:txBody>
      </p:sp>
      <p:sp>
        <p:nvSpPr>
          <p:cNvPr name="TextBox 9" id="9"/>
          <p:cNvSpPr txBox="true"/>
          <p:nvPr/>
        </p:nvSpPr>
        <p:spPr>
          <a:xfrm rot="0">
            <a:off x="12000716" y="713171"/>
            <a:ext cx="4147822" cy="785136"/>
          </a:xfrm>
          <a:prstGeom prst="rect">
            <a:avLst/>
          </a:prstGeom>
        </p:spPr>
        <p:txBody>
          <a:bodyPr anchor="t" rtlCol="false" tIns="0" lIns="0" bIns="0" rIns="0">
            <a:spAutoFit/>
          </a:bodyPr>
          <a:lstStyle/>
          <a:p>
            <a:pPr>
              <a:lnSpc>
                <a:spcPts val="6538"/>
              </a:lnSpc>
            </a:pPr>
            <a:r>
              <a:rPr lang="en-US" sz="4670">
                <a:solidFill>
                  <a:srgbClr val="261310"/>
                </a:solidFill>
                <a:latin typeface="Grand Cru S Ultra-Bold"/>
              </a:rPr>
              <a:t>Methodology</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13246208" y="5426932"/>
            <a:ext cx="1565125" cy="2159753"/>
            <a:chOff x="0" y="0"/>
            <a:chExt cx="1699920" cy="2345760"/>
          </a:xfrm>
        </p:grpSpPr>
        <p:sp>
          <p:nvSpPr>
            <p:cNvPr name="Freeform 3" id="3"/>
            <p:cNvSpPr/>
            <p:nvPr/>
          </p:nvSpPr>
          <p:spPr>
            <a:xfrm flipH="false" flipV="false" rot="0">
              <a:off x="0" y="0"/>
              <a:ext cx="1699895" cy="2345817"/>
            </a:xfrm>
            <a:custGeom>
              <a:avLst/>
              <a:gdLst/>
              <a:ahLst/>
              <a:cxnLst/>
              <a:rect r="r" b="b" t="t" l="l"/>
              <a:pathLst>
                <a:path h="2345817" w="1699895">
                  <a:moveTo>
                    <a:pt x="1699895" y="1120013"/>
                  </a:moveTo>
                  <a:lnTo>
                    <a:pt x="1699895" y="2059813"/>
                  </a:lnTo>
                  <a:lnTo>
                    <a:pt x="1582039" y="2119884"/>
                  </a:lnTo>
                  <a:cubicBezTo>
                    <a:pt x="1490726" y="2167890"/>
                    <a:pt x="1411351" y="2249678"/>
                    <a:pt x="1353566" y="2345817"/>
                  </a:cubicBezTo>
                  <a:lnTo>
                    <a:pt x="1353566" y="1117600"/>
                  </a:lnTo>
                  <a:cubicBezTo>
                    <a:pt x="1353566" y="1064768"/>
                    <a:pt x="1307846" y="961390"/>
                    <a:pt x="1264539" y="934974"/>
                  </a:cubicBezTo>
                  <a:lnTo>
                    <a:pt x="0" y="290830"/>
                  </a:lnTo>
                  <a:cubicBezTo>
                    <a:pt x="86614" y="211455"/>
                    <a:pt x="151511" y="112903"/>
                    <a:pt x="189992" y="0"/>
                  </a:cubicBezTo>
                  <a:lnTo>
                    <a:pt x="1421003" y="627253"/>
                  </a:lnTo>
                  <a:cubicBezTo>
                    <a:pt x="1574927" y="708914"/>
                    <a:pt x="1699895" y="927735"/>
                    <a:pt x="1699895" y="1120013"/>
                  </a:cubicBezTo>
                  <a:close/>
                </a:path>
              </a:pathLst>
            </a:custGeom>
            <a:solidFill>
              <a:srgbClr val="568CCD"/>
            </a:solidFill>
          </p:spPr>
        </p:sp>
      </p:grpSp>
      <p:grpSp>
        <p:nvGrpSpPr>
          <p:cNvPr name="Group 4" id="4"/>
          <p:cNvGrpSpPr/>
          <p:nvPr/>
        </p:nvGrpSpPr>
        <p:grpSpPr>
          <a:xfrm rot="0">
            <a:off x="11274058" y="3999692"/>
            <a:ext cx="2414972" cy="2088821"/>
            <a:chOff x="0" y="0"/>
            <a:chExt cx="2622960" cy="2268720"/>
          </a:xfrm>
        </p:grpSpPr>
        <p:sp>
          <p:nvSpPr>
            <p:cNvPr name="Freeform 5" id="5"/>
            <p:cNvSpPr/>
            <p:nvPr/>
          </p:nvSpPr>
          <p:spPr>
            <a:xfrm flipH="false" flipV="false" rot="0">
              <a:off x="0" y="0"/>
              <a:ext cx="2622931" cy="2268728"/>
            </a:xfrm>
            <a:custGeom>
              <a:avLst/>
              <a:gdLst/>
              <a:ahLst/>
              <a:cxnLst/>
              <a:rect r="r" b="b" t="t" l="l"/>
              <a:pathLst>
                <a:path h="2268728" w="2622931">
                  <a:moveTo>
                    <a:pt x="1966595" y="0"/>
                  </a:moveTo>
                  <a:lnTo>
                    <a:pt x="656336" y="0"/>
                  </a:lnTo>
                  <a:lnTo>
                    <a:pt x="0" y="1134364"/>
                  </a:lnTo>
                  <a:lnTo>
                    <a:pt x="656336" y="2268728"/>
                  </a:lnTo>
                  <a:lnTo>
                    <a:pt x="1966595" y="2268728"/>
                  </a:lnTo>
                  <a:lnTo>
                    <a:pt x="2622931" y="1134364"/>
                  </a:lnTo>
                  <a:lnTo>
                    <a:pt x="1966595" y="0"/>
                  </a:lnTo>
                  <a:close/>
                </a:path>
              </a:pathLst>
            </a:custGeom>
            <a:solidFill>
              <a:srgbClr val="568CCD"/>
            </a:solidFill>
          </p:spPr>
        </p:sp>
      </p:grpSp>
      <p:grpSp>
        <p:nvGrpSpPr>
          <p:cNvPr name="Group 6" id="6"/>
          <p:cNvGrpSpPr/>
          <p:nvPr/>
        </p:nvGrpSpPr>
        <p:grpSpPr>
          <a:xfrm rot="0">
            <a:off x="13246871" y="2773313"/>
            <a:ext cx="1564462" cy="2159090"/>
            <a:chOff x="0" y="0"/>
            <a:chExt cx="1699200" cy="2345040"/>
          </a:xfrm>
        </p:grpSpPr>
        <p:sp>
          <p:nvSpPr>
            <p:cNvPr name="Freeform 7" id="7"/>
            <p:cNvSpPr/>
            <p:nvPr/>
          </p:nvSpPr>
          <p:spPr>
            <a:xfrm flipH="false" flipV="false" rot="0">
              <a:off x="0" y="0"/>
              <a:ext cx="1699260" cy="2344928"/>
            </a:xfrm>
            <a:custGeom>
              <a:avLst/>
              <a:gdLst/>
              <a:ahLst/>
              <a:cxnLst/>
              <a:rect r="r" b="b" t="t" l="l"/>
              <a:pathLst>
                <a:path h="2344928" w="1699260">
                  <a:moveTo>
                    <a:pt x="1699260" y="1117219"/>
                  </a:moveTo>
                  <a:lnTo>
                    <a:pt x="1699260" y="2059051"/>
                  </a:lnTo>
                  <a:lnTo>
                    <a:pt x="1581531" y="2119122"/>
                  </a:lnTo>
                  <a:cubicBezTo>
                    <a:pt x="1490218" y="2167128"/>
                    <a:pt x="1410843" y="2248916"/>
                    <a:pt x="1353185" y="2344928"/>
                  </a:cubicBezTo>
                  <a:lnTo>
                    <a:pt x="1353185" y="1117219"/>
                  </a:lnTo>
                  <a:cubicBezTo>
                    <a:pt x="1353185" y="1064387"/>
                    <a:pt x="1307465" y="961009"/>
                    <a:pt x="1264285" y="934593"/>
                  </a:cubicBezTo>
                  <a:lnTo>
                    <a:pt x="0" y="290703"/>
                  </a:lnTo>
                  <a:cubicBezTo>
                    <a:pt x="86487" y="211455"/>
                    <a:pt x="151384" y="112903"/>
                    <a:pt x="189865" y="0"/>
                  </a:cubicBezTo>
                  <a:lnTo>
                    <a:pt x="1420368" y="629539"/>
                  </a:lnTo>
                  <a:cubicBezTo>
                    <a:pt x="1574165" y="703961"/>
                    <a:pt x="1699133" y="925068"/>
                    <a:pt x="1699133" y="1117346"/>
                  </a:cubicBezTo>
                  <a:close/>
                </a:path>
              </a:pathLst>
            </a:custGeom>
            <a:solidFill>
              <a:srgbClr val="16948A"/>
            </a:solidFill>
          </p:spPr>
        </p:sp>
      </p:grpSp>
      <p:grpSp>
        <p:nvGrpSpPr>
          <p:cNvPr name="Group 8" id="8"/>
          <p:cNvGrpSpPr/>
          <p:nvPr/>
        </p:nvGrpSpPr>
        <p:grpSpPr>
          <a:xfrm rot="0">
            <a:off x="11241575" y="1365960"/>
            <a:ext cx="2412320" cy="2090810"/>
            <a:chOff x="0" y="0"/>
            <a:chExt cx="2620080" cy="2270880"/>
          </a:xfrm>
        </p:grpSpPr>
        <p:sp>
          <p:nvSpPr>
            <p:cNvPr name="Freeform 9" id="9"/>
            <p:cNvSpPr/>
            <p:nvPr/>
          </p:nvSpPr>
          <p:spPr>
            <a:xfrm flipH="false" flipV="false" rot="0">
              <a:off x="0" y="0"/>
              <a:ext cx="2620010" cy="2270887"/>
            </a:xfrm>
            <a:custGeom>
              <a:avLst/>
              <a:gdLst/>
              <a:ahLst/>
              <a:cxnLst/>
              <a:rect r="r" b="b" t="t" l="l"/>
              <a:pathLst>
                <a:path h="2270887" w="2620010">
                  <a:moveTo>
                    <a:pt x="1966214" y="0"/>
                  </a:moveTo>
                  <a:lnTo>
                    <a:pt x="653796" y="0"/>
                  </a:lnTo>
                  <a:lnTo>
                    <a:pt x="0" y="1134237"/>
                  </a:lnTo>
                  <a:lnTo>
                    <a:pt x="653796" y="2270887"/>
                  </a:lnTo>
                  <a:lnTo>
                    <a:pt x="1966214" y="2270887"/>
                  </a:lnTo>
                  <a:lnTo>
                    <a:pt x="2620010" y="1134237"/>
                  </a:lnTo>
                  <a:lnTo>
                    <a:pt x="1966214" y="0"/>
                  </a:lnTo>
                  <a:close/>
                </a:path>
              </a:pathLst>
            </a:custGeom>
            <a:solidFill>
              <a:srgbClr val="16948A"/>
            </a:solidFill>
          </p:spPr>
        </p:sp>
      </p:grpSp>
      <p:grpSp>
        <p:nvGrpSpPr>
          <p:cNvPr name="Group 10" id="10"/>
          <p:cNvGrpSpPr/>
          <p:nvPr/>
        </p:nvGrpSpPr>
        <p:grpSpPr>
          <a:xfrm rot="0">
            <a:off x="13246208" y="8081876"/>
            <a:ext cx="1565125" cy="2504464"/>
            <a:chOff x="0" y="0"/>
            <a:chExt cx="1699920" cy="2720160"/>
          </a:xfrm>
        </p:grpSpPr>
        <p:sp>
          <p:nvSpPr>
            <p:cNvPr name="Freeform 11" id="11"/>
            <p:cNvSpPr/>
            <p:nvPr/>
          </p:nvSpPr>
          <p:spPr>
            <a:xfrm flipH="false" flipV="false" rot="0">
              <a:off x="0" y="0"/>
              <a:ext cx="1699895" cy="2771267"/>
            </a:xfrm>
            <a:custGeom>
              <a:avLst/>
              <a:gdLst/>
              <a:ahLst/>
              <a:cxnLst/>
              <a:rect r="r" b="b" t="t" l="l"/>
              <a:pathLst>
                <a:path h="2771267" w="1699895">
                  <a:moveTo>
                    <a:pt x="1699895" y="1121029"/>
                  </a:moveTo>
                  <a:lnTo>
                    <a:pt x="1699895" y="2485009"/>
                  </a:lnTo>
                  <a:cubicBezTo>
                    <a:pt x="1699895" y="2677414"/>
                    <a:pt x="1574927" y="2771267"/>
                    <a:pt x="1423416" y="2691892"/>
                  </a:cubicBezTo>
                  <a:lnTo>
                    <a:pt x="1353693" y="2655824"/>
                  </a:lnTo>
                  <a:lnTo>
                    <a:pt x="1353693" y="1118616"/>
                  </a:lnTo>
                  <a:cubicBezTo>
                    <a:pt x="1353693" y="1065657"/>
                    <a:pt x="1307973" y="962279"/>
                    <a:pt x="1264666" y="935736"/>
                  </a:cubicBezTo>
                  <a:lnTo>
                    <a:pt x="0" y="291084"/>
                  </a:lnTo>
                  <a:cubicBezTo>
                    <a:pt x="86614" y="211709"/>
                    <a:pt x="151511" y="113030"/>
                    <a:pt x="189992" y="0"/>
                  </a:cubicBezTo>
                  <a:lnTo>
                    <a:pt x="1421003" y="627888"/>
                  </a:lnTo>
                  <a:cubicBezTo>
                    <a:pt x="1574927" y="709676"/>
                    <a:pt x="1699895" y="931037"/>
                    <a:pt x="1699895" y="1121029"/>
                  </a:cubicBezTo>
                  <a:close/>
                </a:path>
              </a:pathLst>
            </a:custGeom>
            <a:solidFill>
              <a:srgbClr val="16948A"/>
            </a:solidFill>
          </p:spPr>
        </p:sp>
      </p:grpSp>
      <p:grpSp>
        <p:nvGrpSpPr>
          <p:cNvPr name="Group 12" id="12"/>
          <p:cNvGrpSpPr/>
          <p:nvPr/>
        </p:nvGrpSpPr>
        <p:grpSpPr>
          <a:xfrm rot="0">
            <a:off x="11300574" y="6733522"/>
            <a:ext cx="2414972" cy="2092799"/>
            <a:chOff x="0" y="0"/>
            <a:chExt cx="2622960" cy="2273040"/>
          </a:xfrm>
        </p:grpSpPr>
        <p:sp>
          <p:nvSpPr>
            <p:cNvPr name="Freeform 13" id="13"/>
            <p:cNvSpPr/>
            <p:nvPr/>
          </p:nvSpPr>
          <p:spPr>
            <a:xfrm flipH="false" flipV="false" rot="0">
              <a:off x="0" y="0"/>
              <a:ext cx="2622931" cy="2273046"/>
            </a:xfrm>
            <a:custGeom>
              <a:avLst/>
              <a:gdLst/>
              <a:ahLst/>
              <a:cxnLst/>
              <a:rect r="r" b="b" t="t" l="l"/>
              <a:pathLst>
                <a:path h="2273046" w="2622931">
                  <a:moveTo>
                    <a:pt x="1966595" y="0"/>
                  </a:moveTo>
                  <a:lnTo>
                    <a:pt x="656336" y="0"/>
                  </a:lnTo>
                  <a:lnTo>
                    <a:pt x="0" y="1135380"/>
                  </a:lnTo>
                  <a:lnTo>
                    <a:pt x="656336" y="2273046"/>
                  </a:lnTo>
                  <a:lnTo>
                    <a:pt x="1966595" y="2273046"/>
                  </a:lnTo>
                  <a:lnTo>
                    <a:pt x="2622931" y="1135380"/>
                  </a:lnTo>
                  <a:lnTo>
                    <a:pt x="1966595" y="0"/>
                  </a:lnTo>
                  <a:close/>
                </a:path>
              </a:pathLst>
            </a:custGeom>
            <a:solidFill>
              <a:srgbClr val="16948A"/>
            </a:solidFill>
          </p:spPr>
        </p:sp>
      </p:grpSp>
      <p:grpSp>
        <p:nvGrpSpPr>
          <p:cNvPr name="Group 14" id="14"/>
          <p:cNvGrpSpPr/>
          <p:nvPr/>
        </p:nvGrpSpPr>
        <p:grpSpPr>
          <a:xfrm rot="0">
            <a:off x="14489822" y="4229721"/>
            <a:ext cx="1565787" cy="1898567"/>
            <a:chOff x="0" y="0"/>
            <a:chExt cx="1700640" cy="2062080"/>
          </a:xfrm>
        </p:grpSpPr>
        <p:sp>
          <p:nvSpPr>
            <p:cNvPr name="Freeform 15" id="15"/>
            <p:cNvSpPr/>
            <p:nvPr/>
          </p:nvSpPr>
          <p:spPr>
            <a:xfrm flipH="false" flipV="false" rot="0">
              <a:off x="0" y="0"/>
              <a:ext cx="1700657" cy="2061972"/>
            </a:xfrm>
            <a:custGeom>
              <a:avLst/>
              <a:gdLst/>
              <a:ahLst/>
              <a:cxnLst/>
              <a:rect r="r" b="b" t="t" l="l"/>
              <a:pathLst>
                <a:path h="2061972" w="1700657">
                  <a:moveTo>
                    <a:pt x="1700657" y="293243"/>
                  </a:moveTo>
                  <a:lnTo>
                    <a:pt x="435356" y="937260"/>
                  </a:lnTo>
                  <a:cubicBezTo>
                    <a:pt x="392049" y="963676"/>
                    <a:pt x="346329" y="1067054"/>
                    <a:pt x="346329" y="1119886"/>
                  </a:cubicBezTo>
                  <a:lnTo>
                    <a:pt x="346329" y="2061972"/>
                  </a:lnTo>
                  <a:cubicBezTo>
                    <a:pt x="288544" y="1965833"/>
                    <a:pt x="209169" y="1881759"/>
                    <a:pt x="117856" y="1836039"/>
                  </a:cubicBezTo>
                  <a:lnTo>
                    <a:pt x="0" y="1776095"/>
                  </a:lnTo>
                  <a:lnTo>
                    <a:pt x="0" y="1120013"/>
                  </a:lnTo>
                  <a:cubicBezTo>
                    <a:pt x="0" y="927735"/>
                    <a:pt x="125095" y="706628"/>
                    <a:pt x="276606" y="629666"/>
                  </a:cubicBezTo>
                  <a:lnTo>
                    <a:pt x="1508252" y="0"/>
                  </a:lnTo>
                  <a:cubicBezTo>
                    <a:pt x="1549146" y="115316"/>
                    <a:pt x="1616456" y="213868"/>
                    <a:pt x="1700657" y="293243"/>
                  </a:cubicBezTo>
                  <a:close/>
                </a:path>
              </a:pathLst>
            </a:custGeom>
            <a:solidFill>
              <a:srgbClr val="568CCD"/>
            </a:solidFill>
          </p:spPr>
        </p:sp>
      </p:grpSp>
      <p:grpSp>
        <p:nvGrpSpPr>
          <p:cNvPr name="Group 16" id="16"/>
          <p:cNvGrpSpPr/>
          <p:nvPr/>
        </p:nvGrpSpPr>
        <p:grpSpPr>
          <a:xfrm rot="0">
            <a:off x="15563732" y="2860154"/>
            <a:ext cx="2416298" cy="2088821"/>
            <a:chOff x="0" y="0"/>
            <a:chExt cx="2624400" cy="2268720"/>
          </a:xfrm>
        </p:grpSpPr>
        <p:sp>
          <p:nvSpPr>
            <p:cNvPr name="Freeform 17" id="17"/>
            <p:cNvSpPr/>
            <p:nvPr/>
          </p:nvSpPr>
          <p:spPr>
            <a:xfrm flipH="false" flipV="false" rot="0">
              <a:off x="0" y="0"/>
              <a:ext cx="2624455" cy="2268728"/>
            </a:xfrm>
            <a:custGeom>
              <a:avLst/>
              <a:gdLst/>
              <a:ahLst/>
              <a:cxnLst/>
              <a:rect r="r" b="b" t="t" l="l"/>
              <a:pathLst>
                <a:path h="2268728" w="2624455">
                  <a:moveTo>
                    <a:pt x="1967738" y="0"/>
                  </a:moveTo>
                  <a:lnTo>
                    <a:pt x="656717" y="0"/>
                  </a:lnTo>
                  <a:lnTo>
                    <a:pt x="0" y="1134364"/>
                  </a:lnTo>
                  <a:lnTo>
                    <a:pt x="656717" y="2268728"/>
                  </a:lnTo>
                  <a:lnTo>
                    <a:pt x="1967738" y="2268728"/>
                  </a:lnTo>
                  <a:lnTo>
                    <a:pt x="2624455" y="1134364"/>
                  </a:lnTo>
                  <a:lnTo>
                    <a:pt x="1967738" y="0"/>
                  </a:lnTo>
                  <a:close/>
                </a:path>
              </a:pathLst>
            </a:custGeom>
            <a:solidFill>
              <a:srgbClr val="568CCD"/>
            </a:solidFill>
          </p:spPr>
        </p:sp>
      </p:grpSp>
      <p:grpSp>
        <p:nvGrpSpPr>
          <p:cNvPr name="Group 18" id="18"/>
          <p:cNvGrpSpPr/>
          <p:nvPr/>
        </p:nvGrpSpPr>
        <p:grpSpPr>
          <a:xfrm rot="0">
            <a:off x="14489822" y="6883339"/>
            <a:ext cx="1565787" cy="1899230"/>
            <a:chOff x="0" y="0"/>
            <a:chExt cx="1700640" cy="2062800"/>
          </a:xfrm>
        </p:grpSpPr>
        <p:sp>
          <p:nvSpPr>
            <p:cNvPr name="Freeform 19" id="19"/>
            <p:cNvSpPr/>
            <p:nvPr/>
          </p:nvSpPr>
          <p:spPr>
            <a:xfrm flipH="false" flipV="false" rot="0">
              <a:off x="0" y="0"/>
              <a:ext cx="1700657" cy="2062861"/>
            </a:xfrm>
            <a:custGeom>
              <a:avLst/>
              <a:gdLst/>
              <a:ahLst/>
              <a:cxnLst/>
              <a:rect r="r" b="b" t="t" l="l"/>
              <a:pathLst>
                <a:path h="2062861" w="1700657">
                  <a:moveTo>
                    <a:pt x="1700657" y="293370"/>
                  </a:moveTo>
                  <a:lnTo>
                    <a:pt x="435356" y="937641"/>
                  </a:lnTo>
                  <a:cubicBezTo>
                    <a:pt x="392049" y="964057"/>
                    <a:pt x="346329" y="1067435"/>
                    <a:pt x="346329" y="1120394"/>
                  </a:cubicBezTo>
                  <a:lnTo>
                    <a:pt x="346329" y="2062861"/>
                  </a:lnTo>
                  <a:cubicBezTo>
                    <a:pt x="288544" y="1966722"/>
                    <a:pt x="209169" y="1882521"/>
                    <a:pt x="117856" y="1836928"/>
                  </a:cubicBezTo>
                  <a:lnTo>
                    <a:pt x="0" y="1776730"/>
                  </a:lnTo>
                  <a:lnTo>
                    <a:pt x="0" y="1120394"/>
                  </a:lnTo>
                  <a:cubicBezTo>
                    <a:pt x="0" y="927989"/>
                    <a:pt x="125095" y="706882"/>
                    <a:pt x="276606" y="629920"/>
                  </a:cubicBezTo>
                  <a:lnTo>
                    <a:pt x="1508252" y="0"/>
                  </a:lnTo>
                  <a:cubicBezTo>
                    <a:pt x="1549146" y="115443"/>
                    <a:pt x="1616456" y="213995"/>
                    <a:pt x="1700657" y="293370"/>
                  </a:cubicBezTo>
                  <a:close/>
                </a:path>
              </a:pathLst>
            </a:custGeom>
            <a:solidFill>
              <a:srgbClr val="16948A"/>
            </a:solidFill>
          </p:spPr>
        </p:sp>
      </p:grpSp>
      <p:grpSp>
        <p:nvGrpSpPr>
          <p:cNvPr name="Group 20" id="20"/>
          <p:cNvGrpSpPr/>
          <p:nvPr/>
        </p:nvGrpSpPr>
        <p:grpSpPr>
          <a:xfrm rot="0">
            <a:off x="15590248" y="5593321"/>
            <a:ext cx="2416298" cy="2091473"/>
            <a:chOff x="0" y="0"/>
            <a:chExt cx="2624400" cy="2271600"/>
          </a:xfrm>
        </p:grpSpPr>
        <p:sp>
          <p:nvSpPr>
            <p:cNvPr name="Freeform 21" id="21"/>
            <p:cNvSpPr/>
            <p:nvPr/>
          </p:nvSpPr>
          <p:spPr>
            <a:xfrm flipH="false" flipV="false" rot="0">
              <a:off x="0" y="0"/>
              <a:ext cx="2624455" cy="2271649"/>
            </a:xfrm>
            <a:custGeom>
              <a:avLst/>
              <a:gdLst/>
              <a:ahLst/>
              <a:cxnLst/>
              <a:rect r="r" b="b" t="t" l="l"/>
              <a:pathLst>
                <a:path h="2271649" w="2624455">
                  <a:moveTo>
                    <a:pt x="1967738" y="0"/>
                  </a:moveTo>
                  <a:lnTo>
                    <a:pt x="654304" y="0"/>
                  </a:lnTo>
                  <a:lnTo>
                    <a:pt x="0" y="1137031"/>
                  </a:lnTo>
                  <a:lnTo>
                    <a:pt x="654304" y="2271649"/>
                  </a:lnTo>
                  <a:lnTo>
                    <a:pt x="1967738" y="2271649"/>
                  </a:lnTo>
                  <a:lnTo>
                    <a:pt x="2624455" y="1137031"/>
                  </a:lnTo>
                  <a:lnTo>
                    <a:pt x="1967738" y="0"/>
                  </a:lnTo>
                  <a:close/>
                </a:path>
              </a:pathLst>
            </a:custGeom>
            <a:solidFill>
              <a:srgbClr val="16948A"/>
            </a:solidFill>
          </p:spPr>
        </p:sp>
      </p:grpSp>
      <p:grpSp>
        <p:nvGrpSpPr>
          <p:cNvPr name="Group 22" id="22"/>
          <p:cNvGrpSpPr/>
          <p:nvPr/>
        </p:nvGrpSpPr>
        <p:grpSpPr>
          <a:xfrm rot="0">
            <a:off x="942694" y="2092423"/>
            <a:ext cx="1377233" cy="1183560"/>
            <a:chOff x="0" y="0"/>
            <a:chExt cx="812800" cy="698500"/>
          </a:xfrm>
        </p:grpSpPr>
        <p:sp>
          <p:nvSpPr>
            <p:cNvPr name="Freeform 23" id="2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16948A"/>
            </a:solidFill>
          </p:spPr>
        </p:sp>
        <p:sp>
          <p:nvSpPr>
            <p:cNvPr name="TextBox 24" id="24"/>
            <p:cNvSpPr txBox="true"/>
            <p:nvPr/>
          </p:nvSpPr>
          <p:spPr>
            <a:xfrm>
              <a:off x="114300" y="-57150"/>
              <a:ext cx="584200" cy="755650"/>
            </a:xfrm>
            <a:prstGeom prst="rect">
              <a:avLst/>
            </a:prstGeom>
          </p:spPr>
          <p:txBody>
            <a:bodyPr anchor="ctr" rtlCol="false" tIns="50800" lIns="50800" bIns="50800" rIns="50800"/>
            <a:lstStyle/>
            <a:p>
              <a:pPr algn="ctr">
                <a:lnSpc>
                  <a:spcPts val="4479"/>
                </a:lnSpc>
              </a:pPr>
              <a:r>
                <a:rPr lang="en-US" sz="3199" spc="163">
                  <a:solidFill>
                    <a:srgbClr val="FFFFFF"/>
                  </a:solidFill>
                  <a:latin typeface="Open Sans Bold"/>
                </a:rPr>
                <a:t>01</a:t>
              </a:r>
            </a:p>
          </p:txBody>
        </p:sp>
      </p:grpSp>
      <p:sp>
        <p:nvSpPr>
          <p:cNvPr name="TextBox 25" id="25"/>
          <p:cNvSpPr txBox="true"/>
          <p:nvPr/>
        </p:nvSpPr>
        <p:spPr>
          <a:xfrm rot="0">
            <a:off x="11389991" y="1614894"/>
            <a:ext cx="2060225" cy="1360473"/>
          </a:xfrm>
          <a:prstGeom prst="rect">
            <a:avLst/>
          </a:prstGeom>
        </p:spPr>
        <p:txBody>
          <a:bodyPr anchor="t" rtlCol="false" tIns="0" lIns="0" bIns="0" rIns="0">
            <a:spAutoFit/>
          </a:bodyPr>
          <a:lstStyle/>
          <a:p>
            <a:pPr algn="ctr">
              <a:lnSpc>
                <a:spcPts val="11113"/>
              </a:lnSpc>
            </a:pPr>
            <a:r>
              <a:rPr lang="en-US" sz="7938">
                <a:solidFill>
                  <a:srgbClr val="FFFFFF"/>
                </a:solidFill>
                <a:latin typeface="Open Sans Bold"/>
              </a:rPr>
              <a:t>01</a:t>
            </a:r>
          </a:p>
        </p:txBody>
      </p:sp>
      <p:sp>
        <p:nvSpPr>
          <p:cNvPr name="TextBox 26" id="26"/>
          <p:cNvSpPr txBox="true"/>
          <p:nvPr/>
        </p:nvSpPr>
        <p:spPr>
          <a:xfrm rot="0">
            <a:off x="15741769" y="3148128"/>
            <a:ext cx="2060225" cy="1360473"/>
          </a:xfrm>
          <a:prstGeom prst="rect">
            <a:avLst/>
          </a:prstGeom>
        </p:spPr>
        <p:txBody>
          <a:bodyPr anchor="t" rtlCol="false" tIns="0" lIns="0" bIns="0" rIns="0">
            <a:spAutoFit/>
          </a:bodyPr>
          <a:lstStyle/>
          <a:p>
            <a:pPr algn="ctr">
              <a:lnSpc>
                <a:spcPts val="11113"/>
              </a:lnSpc>
            </a:pPr>
            <a:r>
              <a:rPr lang="en-US" sz="7938">
                <a:solidFill>
                  <a:srgbClr val="FFFFFF"/>
                </a:solidFill>
                <a:latin typeface="Open Sans Bold"/>
              </a:rPr>
              <a:t>02</a:t>
            </a:r>
          </a:p>
        </p:txBody>
      </p:sp>
      <p:sp>
        <p:nvSpPr>
          <p:cNvPr name="TextBox 27" id="27"/>
          <p:cNvSpPr txBox="true"/>
          <p:nvPr/>
        </p:nvSpPr>
        <p:spPr>
          <a:xfrm rot="0">
            <a:off x="11417623" y="4287666"/>
            <a:ext cx="2060225" cy="1360473"/>
          </a:xfrm>
          <a:prstGeom prst="rect">
            <a:avLst/>
          </a:prstGeom>
        </p:spPr>
        <p:txBody>
          <a:bodyPr anchor="t" rtlCol="false" tIns="0" lIns="0" bIns="0" rIns="0">
            <a:spAutoFit/>
          </a:bodyPr>
          <a:lstStyle/>
          <a:p>
            <a:pPr algn="ctr">
              <a:lnSpc>
                <a:spcPts val="11113"/>
              </a:lnSpc>
            </a:pPr>
            <a:r>
              <a:rPr lang="en-US" sz="7938">
                <a:solidFill>
                  <a:srgbClr val="FFFFFF"/>
                </a:solidFill>
                <a:latin typeface="Open Sans Bold"/>
              </a:rPr>
              <a:t>03</a:t>
            </a:r>
          </a:p>
        </p:txBody>
      </p:sp>
      <p:sp>
        <p:nvSpPr>
          <p:cNvPr name="TextBox 28" id="28"/>
          <p:cNvSpPr txBox="true"/>
          <p:nvPr/>
        </p:nvSpPr>
        <p:spPr>
          <a:xfrm rot="0">
            <a:off x="11477948" y="7076518"/>
            <a:ext cx="2060225" cy="1360473"/>
          </a:xfrm>
          <a:prstGeom prst="rect">
            <a:avLst/>
          </a:prstGeom>
        </p:spPr>
        <p:txBody>
          <a:bodyPr anchor="t" rtlCol="false" tIns="0" lIns="0" bIns="0" rIns="0">
            <a:spAutoFit/>
          </a:bodyPr>
          <a:lstStyle/>
          <a:p>
            <a:pPr algn="ctr">
              <a:lnSpc>
                <a:spcPts val="11113"/>
              </a:lnSpc>
            </a:pPr>
            <a:r>
              <a:rPr lang="en-US" sz="7938">
                <a:solidFill>
                  <a:srgbClr val="FFFFFF"/>
                </a:solidFill>
                <a:latin typeface="Open Sans Bold"/>
              </a:rPr>
              <a:t>05</a:t>
            </a:r>
          </a:p>
        </p:txBody>
      </p:sp>
      <p:sp>
        <p:nvSpPr>
          <p:cNvPr name="TextBox 29" id="29"/>
          <p:cNvSpPr txBox="true"/>
          <p:nvPr/>
        </p:nvSpPr>
        <p:spPr>
          <a:xfrm rot="0">
            <a:off x="15768285" y="5975888"/>
            <a:ext cx="2060225" cy="1360473"/>
          </a:xfrm>
          <a:prstGeom prst="rect">
            <a:avLst/>
          </a:prstGeom>
        </p:spPr>
        <p:txBody>
          <a:bodyPr anchor="t" rtlCol="false" tIns="0" lIns="0" bIns="0" rIns="0">
            <a:spAutoFit/>
          </a:bodyPr>
          <a:lstStyle/>
          <a:p>
            <a:pPr algn="ctr">
              <a:lnSpc>
                <a:spcPts val="11113"/>
              </a:lnSpc>
            </a:pPr>
            <a:r>
              <a:rPr lang="en-US" sz="7938">
                <a:solidFill>
                  <a:srgbClr val="FFFFFF"/>
                </a:solidFill>
                <a:latin typeface="Open Sans Bold"/>
              </a:rPr>
              <a:t>04</a:t>
            </a:r>
          </a:p>
        </p:txBody>
      </p:sp>
      <p:sp>
        <p:nvSpPr>
          <p:cNvPr name="TextBox 30" id="30"/>
          <p:cNvSpPr txBox="true"/>
          <p:nvPr/>
        </p:nvSpPr>
        <p:spPr>
          <a:xfrm rot="0">
            <a:off x="1028700" y="385308"/>
            <a:ext cx="7601564" cy="1122046"/>
          </a:xfrm>
          <a:prstGeom prst="rect">
            <a:avLst/>
          </a:prstGeom>
        </p:spPr>
        <p:txBody>
          <a:bodyPr anchor="t" rtlCol="false" tIns="0" lIns="0" bIns="0" rIns="0">
            <a:spAutoFit/>
          </a:bodyPr>
          <a:lstStyle/>
          <a:p>
            <a:pPr>
              <a:lnSpc>
                <a:spcPts val="9215"/>
              </a:lnSpc>
            </a:pPr>
            <a:r>
              <a:rPr lang="en-US" sz="6582">
                <a:solidFill>
                  <a:srgbClr val="5062C6"/>
                </a:solidFill>
                <a:latin typeface="Grand Cru S Ultra-Bold"/>
              </a:rPr>
              <a:t>Methodology</a:t>
            </a:r>
          </a:p>
        </p:txBody>
      </p:sp>
      <p:sp>
        <p:nvSpPr>
          <p:cNvPr name="TextBox 31" id="31"/>
          <p:cNvSpPr txBox="true"/>
          <p:nvPr/>
        </p:nvSpPr>
        <p:spPr>
          <a:xfrm rot="0">
            <a:off x="2406681" y="3419893"/>
            <a:ext cx="3392229" cy="430336"/>
          </a:xfrm>
          <a:prstGeom prst="rect">
            <a:avLst/>
          </a:prstGeom>
        </p:spPr>
        <p:txBody>
          <a:bodyPr anchor="t" rtlCol="false" tIns="0" lIns="0" bIns="0" rIns="0">
            <a:spAutoFit/>
          </a:bodyPr>
          <a:lstStyle/>
          <a:p>
            <a:pPr>
              <a:lnSpc>
                <a:spcPts val="3513"/>
              </a:lnSpc>
            </a:pPr>
            <a:r>
              <a:rPr lang="en-US" sz="2509">
                <a:solidFill>
                  <a:srgbClr val="568CCD"/>
                </a:solidFill>
                <a:latin typeface="Open Sans Bold"/>
              </a:rPr>
              <a:t>Data Preprocessing:</a:t>
            </a:r>
          </a:p>
        </p:txBody>
      </p:sp>
      <p:sp>
        <p:nvSpPr>
          <p:cNvPr name="TextBox 32" id="32"/>
          <p:cNvSpPr txBox="true"/>
          <p:nvPr/>
        </p:nvSpPr>
        <p:spPr>
          <a:xfrm rot="0">
            <a:off x="2406681" y="3833134"/>
            <a:ext cx="6732432" cy="1103159"/>
          </a:xfrm>
          <a:prstGeom prst="rect">
            <a:avLst/>
          </a:prstGeom>
        </p:spPr>
        <p:txBody>
          <a:bodyPr anchor="t" rtlCol="false" tIns="0" lIns="0" bIns="0" rIns="0">
            <a:spAutoFit/>
          </a:bodyPr>
          <a:lstStyle/>
          <a:p>
            <a:pPr>
              <a:lnSpc>
                <a:spcPts val="2967"/>
              </a:lnSpc>
            </a:pPr>
            <a:r>
              <a:rPr lang="en-US" sz="2119">
                <a:solidFill>
                  <a:srgbClr val="261310"/>
                </a:solidFill>
                <a:latin typeface="Questrial"/>
              </a:rPr>
              <a:t> -Handling missing values with median imputation.</a:t>
            </a:r>
          </a:p>
          <a:p>
            <a:pPr>
              <a:lnSpc>
                <a:spcPts val="2967"/>
              </a:lnSpc>
            </a:pPr>
            <a:r>
              <a:rPr lang="en-US" sz="2119">
                <a:solidFill>
                  <a:srgbClr val="261310"/>
                </a:solidFill>
                <a:latin typeface="Questrial"/>
              </a:rPr>
              <a:t> -Standardization of groups for uniform classification.</a:t>
            </a:r>
          </a:p>
          <a:p>
            <a:pPr>
              <a:lnSpc>
                <a:spcPts val="2967"/>
              </a:lnSpc>
              <a:spcBef>
                <a:spcPct val="0"/>
              </a:spcBef>
            </a:pPr>
          </a:p>
        </p:txBody>
      </p:sp>
      <p:grpSp>
        <p:nvGrpSpPr>
          <p:cNvPr name="Group 33" id="33"/>
          <p:cNvGrpSpPr/>
          <p:nvPr/>
        </p:nvGrpSpPr>
        <p:grpSpPr>
          <a:xfrm rot="0">
            <a:off x="942694" y="3536574"/>
            <a:ext cx="1377233" cy="1183560"/>
            <a:chOff x="0" y="0"/>
            <a:chExt cx="812800" cy="698500"/>
          </a:xfrm>
        </p:grpSpPr>
        <p:sp>
          <p:nvSpPr>
            <p:cNvPr name="Freeform 34" id="3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568CCD"/>
            </a:solidFill>
          </p:spPr>
        </p:sp>
        <p:sp>
          <p:nvSpPr>
            <p:cNvPr name="TextBox 35" id="35"/>
            <p:cNvSpPr txBox="true"/>
            <p:nvPr/>
          </p:nvSpPr>
          <p:spPr>
            <a:xfrm>
              <a:off x="114300" y="-57150"/>
              <a:ext cx="584200" cy="755650"/>
            </a:xfrm>
            <a:prstGeom prst="rect">
              <a:avLst/>
            </a:prstGeom>
          </p:spPr>
          <p:txBody>
            <a:bodyPr anchor="ctr" rtlCol="false" tIns="50800" lIns="50800" bIns="50800" rIns="50800"/>
            <a:lstStyle/>
            <a:p>
              <a:pPr algn="ctr">
                <a:lnSpc>
                  <a:spcPts val="4479"/>
                </a:lnSpc>
              </a:pPr>
              <a:r>
                <a:rPr lang="en-US" sz="3199" spc="163">
                  <a:solidFill>
                    <a:srgbClr val="FFFFFF"/>
                  </a:solidFill>
                  <a:latin typeface="Open Sans Bold"/>
                </a:rPr>
                <a:t>02</a:t>
              </a:r>
            </a:p>
          </p:txBody>
        </p:sp>
      </p:grpSp>
      <p:sp>
        <p:nvSpPr>
          <p:cNvPr name="TextBox 36" id="36"/>
          <p:cNvSpPr txBox="true"/>
          <p:nvPr/>
        </p:nvSpPr>
        <p:spPr>
          <a:xfrm rot="0">
            <a:off x="2406681" y="1998704"/>
            <a:ext cx="2660236" cy="430336"/>
          </a:xfrm>
          <a:prstGeom prst="rect">
            <a:avLst/>
          </a:prstGeom>
        </p:spPr>
        <p:txBody>
          <a:bodyPr anchor="t" rtlCol="false" tIns="0" lIns="0" bIns="0" rIns="0">
            <a:spAutoFit/>
          </a:bodyPr>
          <a:lstStyle/>
          <a:p>
            <a:pPr>
              <a:lnSpc>
                <a:spcPts val="3513"/>
              </a:lnSpc>
            </a:pPr>
            <a:r>
              <a:rPr lang="en-US" sz="2509">
                <a:solidFill>
                  <a:srgbClr val="16948A"/>
                </a:solidFill>
                <a:latin typeface="Open Sans Bold"/>
              </a:rPr>
              <a:t>Data Selection:</a:t>
            </a:r>
          </a:p>
        </p:txBody>
      </p:sp>
      <p:sp>
        <p:nvSpPr>
          <p:cNvPr name="TextBox 37" id="37"/>
          <p:cNvSpPr txBox="true"/>
          <p:nvPr/>
        </p:nvSpPr>
        <p:spPr>
          <a:xfrm rot="0">
            <a:off x="2406681" y="2411945"/>
            <a:ext cx="8262345" cy="1103236"/>
          </a:xfrm>
          <a:prstGeom prst="rect">
            <a:avLst/>
          </a:prstGeom>
        </p:spPr>
        <p:txBody>
          <a:bodyPr anchor="t" rtlCol="false" tIns="0" lIns="0" bIns="0" rIns="0">
            <a:spAutoFit/>
          </a:bodyPr>
          <a:lstStyle/>
          <a:p>
            <a:pPr>
              <a:lnSpc>
                <a:spcPts val="2963"/>
              </a:lnSpc>
            </a:pPr>
            <a:r>
              <a:rPr lang="en-US" sz="2116">
                <a:solidFill>
                  <a:srgbClr val="261310"/>
                </a:solidFill>
                <a:latin typeface="Questrial"/>
              </a:rPr>
              <a:t>-Obtained from Kaggle: "oasis longitudinal.csv".</a:t>
            </a:r>
          </a:p>
          <a:p>
            <a:pPr>
              <a:lnSpc>
                <a:spcPts val="2963"/>
              </a:lnSpc>
            </a:pPr>
            <a:r>
              <a:rPr lang="en-US" sz="2116">
                <a:solidFill>
                  <a:srgbClr val="261310"/>
                </a:solidFill>
                <a:latin typeface="Questrial"/>
              </a:rPr>
              <a:t>-</a:t>
            </a:r>
            <a:r>
              <a:rPr lang="en-US" sz="2116">
                <a:solidFill>
                  <a:srgbClr val="261310"/>
                </a:solidFill>
                <a:latin typeface="Questrial"/>
              </a:rPr>
              <a:t>Includes demographic info, cognitive scores, and brain properties.</a:t>
            </a:r>
          </a:p>
          <a:p>
            <a:pPr>
              <a:lnSpc>
                <a:spcPts val="2963"/>
              </a:lnSpc>
              <a:spcBef>
                <a:spcPct val="0"/>
              </a:spcBef>
            </a:pPr>
          </a:p>
        </p:txBody>
      </p:sp>
      <p:grpSp>
        <p:nvGrpSpPr>
          <p:cNvPr name="Group 38" id="38"/>
          <p:cNvGrpSpPr/>
          <p:nvPr/>
        </p:nvGrpSpPr>
        <p:grpSpPr>
          <a:xfrm rot="0">
            <a:off x="968707" y="4997717"/>
            <a:ext cx="1377233" cy="1183560"/>
            <a:chOff x="0" y="0"/>
            <a:chExt cx="812800" cy="698500"/>
          </a:xfrm>
        </p:grpSpPr>
        <p:sp>
          <p:nvSpPr>
            <p:cNvPr name="Freeform 39" id="3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16948A"/>
            </a:solidFill>
          </p:spPr>
        </p:sp>
        <p:sp>
          <p:nvSpPr>
            <p:cNvPr name="TextBox 40" id="40"/>
            <p:cNvSpPr txBox="true"/>
            <p:nvPr/>
          </p:nvSpPr>
          <p:spPr>
            <a:xfrm>
              <a:off x="114300" y="-57150"/>
              <a:ext cx="584200" cy="755650"/>
            </a:xfrm>
            <a:prstGeom prst="rect">
              <a:avLst/>
            </a:prstGeom>
          </p:spPr>
          <p:txBody>
            <a:bodyPr anchor="ctr" rtlCol="false" tIns="50800" lIns="50800" bIns="50800" rIns="50800"/>
            <a:lstStyle/>
            <a:p>
              <a:pPr algn="ctr">
                <a:lnSpc>
                  <a:spcPts val="4479"/>
                </a:lnSpc>
              </a:pPr>
              <a:r>
                <a:rPr lang="en-US" sz="3199" spc="163">
                  <a:solidFill>
                    <a:srgbClr val="FFFFFF"/>
                  </a:solidFill>
                  <a:latin typeface="Open Sans Bold"/>
                </a:rPr>
                <a:t>03</a:t>
              </a:r>
            </a:p>
          </p:txBody>
        </p:sp>
      </p:grpSp>
      <p:sp>
        <p:nvSpPr>
          <p:cNvPr name="TextBox 41" id="41"/>
          <p:cNvSpPr txBox="true"/>
          <p:nvPr/>
        </p:nvSpPr>
        <p:spPr>
          <a:xfrm rot="0">
            <a:off x="2432693" y="6320261"/>
            <a:ext cx="5439900" cy="430336"/>
          </a:xfrm>
          <a:prstGeom prst="rect">
            <a:avLst/>
          </a:prstGeom>
        </p:spPr>
        <p:txBody>
          <a:bodyPr anchor="t" rtlCol="false" tIns="0" lIns="0" bIns="0" rIns="0">
            <a:spAutoFit/>
          </a:bodyPr>
          <a:lstStyle/>
          <a:p>
            <a:pPr>
              <a:lnSpc>
                <a:spcPts val="3513"/>
              </a:lnSpc>
            </a:pPr>
            <a:r>
              <a:rPr lang="en-US" sz="2509">
                <a:solidFill>
                  <a:srgbClr val="568CCD"/>
                </a:solidFill>
                <a:latin typeface="Open Sans Bold"/>
              </a:rPr>
              <a:t>Implementation of Algorithms:</a:t>
            </a:r>
          </a:p>
        </p:txBody>
      </p:sp>
      <p:sp>
        <p:nvSpPr>
          <p:cNvPr name="TextBox 42" id="42"/>
          <p:cNvSpPr txBox="true"/>
          <p:nvPr/>
        </p:nvSpPr>
        <p:spPr>
          <a:xfrm rot="0">
            <a:off x="2432693" y="6733502"/>
            <a:ext cx="9258114" cy="1385846"/>
          </a:xfrm>
          <a:prstGeom prst="rect">
            <a:avLst/>
          </a:prstGeom>
        </p:spPr>
        <p:txBody>
          <a:bodyPr anchor="t" rtlCol="false" tIns="0" lIns="0" bIns="0" rIns="0">
            <a:spAutoFit/>
          </a:bodyPr>
          <a:lstStyle/>
          <a:p>
            <a:pPr>
              <a:lnSpc>
                <a:spcPts val="2827"/>
              </a:lnSpc>
            </a:pPr>
            <a:r>
              <a:rPr lang="en-US" sz="2019">
                <a:solidFill>
                  <a:srgbClr val="261310"/>
                </a:solidFill>
                <a:latin typeface="Questrial"/>
              </a:rPr>
              <a:t>-Logistic regression, Gaussian Naive Bayes, Bernoulli Naive Bayes, KNN.</a:t>
            </a:r>
          </a:p>
          <a:p>
            <a:pPr>
              <a:lnSpc>
                <a:spcPts val="2827"/>
              </a:lnSpc>
            </a:pPr>
            <a:r>
              <a:rPr lang="en-US" sz="2019">
                <a:solidFill>
                  <a:srgbClr val="261310"/>
                </a:solidFill>
                <a:latin typeface="Questrial"/>
              </a:rPr>
              <a:t> Decision Tree Classifier, Random Forest Classifier, SVM.</a:t>
            </a:r>
          </a:p>
          <a:p>
            <a:pPr>
              <a:lnSpc>
                <a:spcPts val="2827"/>
              </a:lnSpc>
            </a:pPr>
            <a:r>
              <a:rPr lang="en-US" sz="2019">
                <a:solidFill>
                  <a:srgbClr val="261310"/>
                </a:solidFill>
                <a:latin typeface="Questrial"/>
              </a:rPr>
              <a:t> AdaBoost Classifier, XGBoost Classifier.</a:t>
            </a:r>
          </a:p>
          <a:p>
            <a:pPr>
              <a:lnSpc>
                <a:spcPts val="2827"/>
              </a:lnSpc>
              <a:spcBef>
                <a:spcPct val="0"/>
              </a:spcBef>
            </a:pPr>
          </a:p>
        </p:txBody>
      </p:sp>
      <p:grpSp>
        <p:nvGrpSpPr>
          <p:cNvPr name="Group 43" id="43"/>
          <p:cNvGrpSpPr/>
          <p:nvPr/>
        </p:nvGrpSpPr>
        <p:grpSpPr>
          <a:xfrm rot="0">
            <a:off x="968707" y="6436943"/>
            <a:ext cx="1377233" cy="1183560"/>
            <a:chOff x="0" y="0"/>
            <a:chExt cx="812800" cy="698500"/>
          </a:xfrm>
        </p:grpSpPr>
        <p:sp>
          <p:nvSpPr>
            <p:cNvPr name="Freeform 44" id="4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568CCD"/>
            </a:solidFill>
          </p:spPr>
        </p:sp>
        <p:sp>
          <p:nvSpPr>
            <p:cNvPr name="TextBox 45" id="45"/>
            <p:cNvSpPr txBox="true"/>
            <p:nvPr/>
          </p:nvSpPr>
          <p:spPr>
            <a:xfrm>
              <a:off x="114300" y="-57150"/>
              <a:ext cx="584200" cy="755650"/>
            </a:xfrm>
            <a:prstGeom prst="rect">
              <a:avLst/>
            </a:prstGeom>
          </p:spPr>
          <p:txBody>
            <a:bodyPr anchor="ctr" rtlCol="false" tIns="50800" lIns="50800" bIns="50800" rIns="50800"/>
            <a:lstStyle/>
            <a:p>
              <a:pPr algn="ctr">
                <a:lnSpc>
                  <a:spcPts val="4479"/>
                </a:lnSpc>
              </a:pPr>
              <a:r>
                <a:rPr lang="en-US" sz="3199" spc="163">
                  <a:solidFill>
                    <a:srgbClr val="FFFFFF"/>
                  </a:solidFill>
                  <a:latin typeface="Open Sans Bold"/>
                </a:rPr>
                <a:t>04</a:t>
              </a:r>
            </a:p>
          </p:txBody>
        </p:sp>
      </p:grpSp>
      <p:sp>
        <p:nvSpPr>
          <p:cNvPr name="TextBox 46" id="46"/>
          <p:cNvSpPr txBox="true"/>
          <p:nvPr/>
        </p:nvSpPr>
        <p:spPr>
          <a:xfrm rot="0">
            <a:off x="2432693" y="4903998"/>
            <a:ext cx="5595406" cy="430336"/>
          </a:xfrm>
          <a:prstGeom prst="rect">
            <a:avLst/>
          </a:prstGeom>
        </p:spPr>
        <p:txBody>
          <a:bodyPr anchor="t" rtlCol="false" tIns="0" lIns="0" bIns="0" rIns="0">
            <a:spAutoFit/>
          </a:bodyPr>
          <a:lstStyle/>
          <a:p>
            <a:pPr>
              <a:lnSpc>
                <a:spcPts val="3513"/>
              </a:lnSpc>
            </a:pPr>
            <a:r>
              <a:rPr lang="en-US" sz="2509">
                <a:solidFill>
                  <a:srgbClr val="16948A"/>
                </a:solidFill>
                <a:latin typeface="Open Sans Bold"/>
              </a:rPr>
              <a:t>Exploratory Data Analysis (EDA):</a:t>
            </a:r>
          </a:p>
        </p:txBody>
      </p:sp>
      <p:sp>
        <p:nvSpPr>
          <p:cNvPr name="TextBox 47" id="47"/>
          <p:cNvSpPr txBox="true"/>
          <p:nvPr/>
        </p:nvSpPr>
        <p:spPr>
          <a:xfrm rot="0">
            <a:off x="2432693" y="5317239"/>
            <a:ext cx="6732432" cy="1050978"/>
          </a:xfrm>
          <a:prstGeom prst="rect">
            <a:avLst/>
          </a:prstGeom>
        </p:spPr>
        <p:txBody>
          <a:bodyPr anchor="t" rtlCol="false" tIns="0" lIns="0" bIns="0" rIns="0">
            <a:spAutoFit/>
          </a:bodyPr>
          <a:lstStyle/>
          <a:p>
            <a:pPr>
              <a:lnSpc>
                <a:spcPts val="2967"/>
              </a:lnSpc>
            </a:pPr>
            <a:r>
              <a:rPr lang="en-US" sz="2119">
                <a:solidFill>
                  <a:srgbClr val="261310"/>
                </a:solidFill>
                <a:latin typeface="Questrial"/>
              </a:rPr>
              <a:t>-Gender analysis and education correlation.</a:t>
            </a:r>
          </a:p>
          <a:p>
            <a:pPr>
              <a:lnSpc>
                <a:spcPts val="2967"/>
              </a:lnSpc>
            </a:pPr>
            <a:r>
              <a:rPr lang="en-US" sz="2119">
                <a:solidFill>
                  <a:srgbClr val="261310"/>
                </a:solidFill>
                <a:latin typeface="Questrial"/>
              </a:rPr>
              <a:t>-Correlation matrix to understand feature relationships.</a:t>
            </a:r>
          </a:p>
          <a:p>
            <a:pPr>
              <a:lnSpc>
                <a:spcPts val="2543"/>
              </a:lnSpc>
              <a:spcBef>
                <a:spcPct val="0"/>
              </a:spcBef>
            </a:pPr>
          </a:p>
        </p:txBody>
      </p:sp>
      <p:grpSp>
        <p:nvGrpSpPr>
          <p:cNvPr name="Group 48" id="48"/>
          <p:cNvGrpSpPr/>
          <p:nvPr/>
        </p:nvGrpSpPr>
        <p:grpSpPr>
          <a:xfrm rot="0">
            <a:off x="968707" y="7898086"/>
            <a:ext cx="1377233" cy="1183560"/>
            <a:chOff x="0" y="0"/>
            <a:chExt cx="812800" cy="698500"/>
          </a:xfrm>
        </p:grpSpPr>
        <p:sp>
          <p:nvSpPr>
            <p:cNvPr name="Freeform 49" id="4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16948A"/>
            </a:solidFill>
          </p:spPr>
        </p:sp>
        <p:sp>
          <p:nvSpPr>
            <p:cNvPr name="TextBox 50" id="50"/>
            <p:cNvSpPr txBox="true"/>
            <p:nvPr/>
          </p:nvSpPr>
          <p:spPr>
            <a:xfrm>
              <a:off x="114300" y="-57150"/>
              <a:ext cx="584200" cy="755650"/>
            </a:xfrm>
            <a:prstGeom prst="rect">
              <a:avLst/>
            </a:prstGeom>
          </p:spPr>
          <p:txBody>
            <a:bodyPr anchor="ctr" rtlCol="false" tIns="50800" lIns="50800" bIns="50800" rIns="50800"/>
            <a:lstStyle/>
            <a:p>
              <a:pPr algn="ctr">
                <a:lnSpc>
                  <a:spcPts val="4479"/>
                </a:lnSpc>
              </a:pPr>
              <a:r>
                <a:rPr lang="en-US" sz="3199" spc="163">
                  <a:solidFill>
                    <a:srgbClr val="FFFFFF"/>
                  </a:solidFill>
                  <a:latin typeface="Open Sans Bold"/>
                </a:rPr>
                <a:t>05</a:t>
              </a:r>
            </a:p>
          </p:txBody>
        </p:sp>
      </p:grpSp>
      <p:sp>
        <p:nvSpPr>
          <p:cNvPr name="TextBox 51" id="51"/>
          <p:cNvSpPr txBox="true"/>
          <p:nvPr/>
        </p:nvSpPr>
        <p:spPr>
          <a:xfrm rot="0">
            <a:off x="2432693" y="7804366"/>
            <a:ext cx="5070574" cy="430336"/>
          </a:xfrm>
          <a:prstGeom prst="rect">
            <a:avLst/>
          </a:prstGeom>
        </p:spPr>
        <p:txBody>
          <a:bodyPr anchor="t" rtlCol="false" tIns="0" lIns="0" bIns="0" rIns="0">
            <a:spAutoFit/>
          </a:bodyPr>
          <a:lstStyle/>
          <a:p>
            <a:pPr>
              <a:lnSpc>
                <a:spcPts val="3513"/>
              </a:lnSpc>
            </a:pPr>
            <a:r>
              <a:rPr lang="en-US" sz="2509">
                <a:solidFill>
                  <a:srgbClr val="16948A"/>
                </a:solidFill>
                <a:latin typeface="Open Sans Bold"/>
              </a:rPr>
              <a:t>Algorithm Performance:</a:t>
            </a:r>
          </a:p>
        </p:txBody>
      </p:sp>
      <p:sp>
        <p:nvSpPr>
          <p:cNvPr name="TextBox 52" id="52"/>
          <p:cNvSpPr txBox="true"/>
          <p:nvPr/>
        </p:nvSpPr>
        <p:spPr>
          <a:xfrm rot="0">
            <a:off x="2432693" y="8217607"/>
            <a:ext cx="6732432" cy="1103159"/>
          </a:xfrm>
          <a:prstGeom prst="rect">
            <a:avLst/>
          </a:prstGeom>
        </p:spPr>
        <p:txBody>
          <a:bodyPr anchor="t" rtlCol="false" tIns="0" lIns="0" bIns="0" rIns="0">
            <a:spAutoFit/>
          </a:bodyPr>
          <a:lstStyle/>
          <a:p>
            <a:pPr>
              <a:lnSpc>
                <a:spcPts val="2967"/>
              </a:lnSpc>
            </a:pPr>
            <a:r>
              <a:rPr lang="en-US" sz="2119">
                <a:solidFill>
                  <a:srgbClr val="261310"/>
                </a:solidFill>
                <a:latin typeface="Questrial"/>
              </a:rPr>
              <a:t> -Accuracies ranged from 56% to 84%.</a:t>
            </a:r>
          </a:p>
          <a:p>
            <a:pPr>
              <a:lnSpc>
                <a:spcPts val="2967"/>
              </a:lnSpc>
            </a:pPr>
            <a:r>
              <a:rPr lang="en-US" sz="2119">
                <a:solidFill>
                  <a:srgbClr val="261310"/>
                </a:solidFill>
                <a:latin typeface="Questrial"/>
              </a:rPr>
              <a:t> -Key predictors: Age, MMSE, eTIV.</a:t>
            </a:r>
          </a:p>
          <a:p>
            <a:pPr>
              <a:lnSpc>
                <a:spcPts val="2967"/>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BCDBD3"/>
        </a:solidFill>
      </p:bgPr>
    </p:bg>
    <p:spTree>
      <p:nvGrpSpPr>
        <p:cNvPr id="1" name=""/>
        <p:cNvGrpSpPr/>
        <p:nvPr/>
      </p:nvGrpSpPr>
      <p:grpSpPr>
        <a:xfrm>
          <a:off x="0" y="0"/>
          <a:ext cx="0" cy="0"/>
          <a:chOff x="0" y="0"/>
          <a:chExt cx="0" cy="0"/>
        </a:xfrm>
      </p:grpSpPr>
      <p:grpSp>
        <p:nvGrpSpPr>
          <p:cNvPr name="Group 2" id="2"/>
          <p:cNvGrpSpPr/>
          <p:nvPr/>
        </p:nvGrpSpPr>
        <p:grpSpPr>
          <a:xfrm rot="0">
            <a:off x="13230043" y="6992534"/>
            <a:ext cx="1565125" cy="2159753"/>
            <a:chOff x="0" y="0"/>
            <a:chExt cx="1699920" cy="2345760"/>
          </a:xfrm>
        </p:grpSpPr>
        <p:sp>
          <p:nvSpPr>
            <p:cNvPr name="Freeform 3" id="3"/>
            <p:cNvSpPr/>
            <p:nvPr/>
          </p:nvSpPr>
          <p:spPr>
            <a:xfrm flipH="false" flipV="false" rot="0">
              <a:off x="0" y="0"/>
              <a:ext cx="1699895" cy="2345817"/>
            </a:xfrm>
            <a:custGeom>
              <a:avLst/>
              <a:gdLst/>
              <a:ahLst/>
              <a:cxnLst/>
              <a:rect r="r" b="b" t="t" l="l"/>
              <a:pathLst>
                <a:path h="2345817" w="1699895">
                  <a:moveTo>
                    <a:pt x="1699895" y="1120013"/>
                  </a:moveTo>
                  <a:lnTo>
                    <a:pt x="1699895" y="2059813"/>
                  </a:lnTo>
                  <a:lnTo>
                    <a:pt x="1582039" y="2119884"/>
                  </a:lnTo>
                  <a:cubicBezTo>
                    <a:pt x="1490726" y="2167890"/>
                    <a:pt x="1411351" y="2249678"/>
                    <a:pt x="1353566" y="2345817"/>
                  </a:cubicBezTo>
                  <a:lnTo>
                    <a:pt x="1353566" y="1117600"/>
                  </a:lnTo>
                  <a:cubicBezTo>
                    <a:pt x="1353566" y="1064768"/>
                    <a:pt x="1307846" y="961390"/>
                    <a:pt x="1264539" y="934974"/>
                  </a:cubicBezTo>
                  <a:lnTo>
                    <a:pt x="0" y="290830"/>
                  </a:lnTo>
                  <a:cubicBezTo>
                    <a:pt x="86614" y="211455"/>
                    <a:pt x="151511" y="112903"/>
                    <a:pt x="189992" y="0"/>
                  </a:cubicBezTo>
                  <a:lnTo>
                    <a:pt x="1421003" y="627253"/>
                  </a:lnTo>
                  <a:cubicBezTo>
                    <a:pt x="1574927" y="708914"/>
                    <a:pt x="1699895" y="927735"/>
                    <a:pt x="1699895" y="1120013"/>
                  </a:cubicBezTo>
                  <a:close/>
                </a:path>
              </a:pathLst>
            </a:custGeom>
            <a:solidFill>
              <a:srgbClr val="568CCD"/>
            </a:solidFill>
          </p:spPr>
        </p:sp>
      </p:grpSp>
      <p:grpSp>
        <p:nvGrpSpPr>
          <p:cNvPr name="Group 4" id="4"/>
          <p:cNvGrpSpPr/>
          <p:nvPr/>
        </p:nvGrpSpPr>
        <p:grpSpPr>
          <a:xfrm rot="0">
            <a:off x="11257893" y="5565294"/>
            <a:ext cx="2414972" cy="2088821"/>
            <a:chOff x="0" y="0"/>
            <a:chExt cx="2622960" cy="2268720"/>
          </a:xfrm>
        </p:grpSpPr>
        <p:sp>
          <p:nvSpPr>
            <p:cNvPr name="Freeform 5" id="5"/>
            <p:cNvSpPr/>
            <p:nvPr/>
          </p:nvSpPr>
          <p:spPr>
            <a:xfrm flipH="false" flipV="false" rot="0">
              <a:off x="0" y="0"/>
              <a:ext cx="2622931" cy="2268728"/>
            </a:xfrm>
            <a:custGeom>
              <a:avLst/>
              <a:gdLst/>
              <a:ahLst/>
              <a:cxnLst/>
              <a:rect r="r" b="b" t="t" l="l"/>
              <a:pathLst>
                <a:path h="2268728" w="2622931">
                  <a:moveTo>
                    <a:pt x="1966595" y="0"/>
                  </a:moveTo>
                  <a:lnTo>
                    <a:pt x="656336" y="0"/>
                  </a:lnTo>
                  <a:lnTo>
                    <a:pt x="0" y="1134364"/>
                  </a:lnTo>
                  <a:lnTo>
                    <a:pt x="656336" y="2268728"/>
                  </a:lnTo>
                  <a:lnTo>
                    <a:pt x="1966595" y="2268728"/>
                  </a:lnTo>
                  <a:lnTo>
                    <a:pt x="2622931" y="1134364"/>
                  </a:lnTo>
                  <a:lnTo>
                    <a:pt x="1966595" y="0"/>
                  </a:lnTo>
                  <a:close/>
                </a:path>
              </a:pathLst>
            </a:custGeom>
            <a:solidFill>
              <a:srgbClr val="568CCD"/>
            </a:solidFill>
          </p:spPr>
        </p:sp>
      </p:grpSp>
      <p:grpSp>
        <p:nvGrpSpPr>
          <p:cNvPr name="Group 6" id="6"/>
          <p:cNvGrpSpPr/>
          <p:nvPr/>
        </p:nvGrpSpPr>
        <p:grpSpPr>
          <a:xfrm rot="0">
            <a:off x="13230706" y="4338915"/>
            <a:ext cx="1564462" cy="2159090"/>
            <a:chOff x="0" y="0"/>
            <a:chExt cx="1699200" cy="2345040"/>
          </a:xfrm>
        </p:grpSpPr>
        <p:sp>
          <p:nvSpPr>
            <p:cNvPr name="Freeform 7" id="7"/>
            <p:cNvSpPr/>
            <p:nvPr/>
          </p:nvSpPr>
          <p:spPr>
            <a:xfrm flipH="false" flipV="false" rot="0">
              <a:off x="0" y="0"/>
              <a:ext cx="1699260" cy="2344928"/>
            </a:xfrm>
            <a:custGeom>
              <a:avLst/>
              <a:gdLst/>
              <a:ahLst/>
              <a:cxnLst/>
              <a:rect r="r" b="b" t="t" l="l"/>
              <a:pathLst>
                <a:path h="2344928" w="1699260">
                  <a:moveTo>
                    <a:pt x="1699260" y="1117219"/>
                  </a:moveTo>
                  <a:lnTo>
                    <a:pt x="1699260" y="2059051"/>
                  </a:lnTo>
                  <a:lnTo>
                    <a:pt x="1581531" y="2119122"/>
                  </a:lnTo>
                  <a:cubicBezTo>
                    <a:pt x="1490218" y="2167128"/>
                    <a:pt x="1410843" y="2248916"/>
                    <a:pt x="1353185" y="2344928"/>
                  </a:cubicBezTo>
                  <a:lnTo>
                    <a:pt x="1353185" y="1117219"/>
                  </a:lnTo>
                  <a:cubicBezTo>
                    <a:pt x="1353185" y="1064387"/>
                    <a:pt x="1307465" y="961009"/>
                    <a:pt x="1264285" y="934593"/>
                  </a:cubicBezTo>
                  <a:lnTo>
                    <a:pt x="0" y="290703"/>
                  </a:lnTo>
                  <a:cubicBezTo>
                    <a:pt x="86487" y="211455"/>
                    <a:pt x="151384" y="112903"/>
                    <a:pt x="189865" y="0"/>
                  </a:cubicBezTo>
                  <a:lnTo>
                    <a:pt x="1420368" y="629539"/>
                  </a:lnTo>
                  <a:cubicBezTo>
                    <a:pt x="1574165" y="703961"/>
                    <a:pt x="1699133" y="925068"/>
                    <a:pt x="1699133" y="1117346"/>
                  </a:cubicBezTo>
                  <a:close/>
                </a:path>
              </a:pathLst>
            </a:custGeom>
            <a:solidFill>
              <a:srgbClr val="16948A"/>
            </a:solidFill>
          </p:spPr>
        </p:sp>
      </p:grpSp>
      <p:grpSp>
        <p:nvGrpSpPr>
          <p:cNvPr name="Group 8" id="8"/>
          <p:cNvGrpSpPr/>
          <p:nvPr/>
        </p:nvGrpSpPr>
        <p:grpSpPr>
          <a:xfrm rot="0">
            <a:off x="11225411" y="2931563"/>
            <a:ext cx="2412320" cy="2090810"/>
            <a:chOff x="0" y="0"/>
            <a:chExt cx="2620080" cy="2270880"/>
          </a:xfrm>
        </p:grpSpPr>
        <p:sp>
          <p:nvSpPr>
            <p:cNvPr name="Freeform 9" id="9"/>
            <p:cNvSpPr/>
            <p:nvPr/>
          </p:nvSpPr>
          <p:spPr>
            <a:xfrm flipH="false" flipV="false" rot="0">
              <a:off x="0" y="0"/>
              <a:ext cx="2620010" cy="2270887"/>
            </a:xfrm>
            <a:custGeom>
              <a:avLst/>
              <a:gdLst/>
              <a:ahLst/>
              <a:cxnLst/>
              <a:rect r="r" b="b" t="t" l="l"/>
              <a:pathLst>
                <a:path h="2270887" w="2620010">
                  <a:moveTo>
                    <a:pt x="1966214" y="0"/>
                  </a:moveTo>
                  <a:lnTo>
                    <a:pt x="653796" y="0"/>
                  </a:lnTo>
                  <a:lnTo>
                    <a:pt x="0" y="1134237"/>
                  </a:lnTo>
                  <a:lnTo>
                    <a:pt x="653796" y="2270887"/>
                  </a:lnTo>
                  <a:lnTo>
                    <a:pt x="1966214" y="2270887"/>
                  </a:lnTo>
                  <a:lnTo>
                    <a:pt x="2620010" y="1134237"/>
                  </a:lnTo>
                  <a:lnTo>
                    <a:pt x="1966214" y="0"/>
                  </a:lnTo>
                  <a:close/>
                </a:path>
              </a:pathLst>
            </a:custGeom>
            <a:solidFill>
              <a:srgbClr val="16948A"/>
            </a:solidFill>
          </p:spPr>
        </p:sp>
      </p:grpSp>
      <p:grpSp>
        <p:nvGrpSpPr>
          <p:cNvPr name="Group 10" id="10"/>
          <p:cNvGrpSpPr/>
          <p:nvPr/>
        </p:nvGrpSpPr>
        <p:grpSpPr>
          <a:xfrm rot="0">
            <a:off x="14473657" y="5795323"/>
            <a:ext cx="1565787" cy="1898567"/>
            <a:chOff x="0" y="0"/>
            <a:chExt cx="1700640" cy="2062080"/>
          </a:xfrm>
        </p:grpSpPr>
        <p:sp>
          <p:nvSpPr>
            <p:cNvPr name="Freeform 11" id="11"/>
            <p:cNvSpPr/>
            <p:nvPr/>
          </p:nvSpPr>
          <p:spPr>
            <a:xfrm flipH="false" flipV="false" rot="0">
              <a:off x="0" y="0"/>
              <a:ext cx="1700657" cy="2061972"/>
            </a:xfrm>
            <a:custGeom>
              <a:avLst/>
              <a:gdLst/>
              <a:ahLst/>
              <a:cxnLst/>
              <a:rect r="r" b="b" t="t" l="l"/>
              <a:pathLst>
                <a:path h="2061972" w="1700657">
                  <a:moveTo>
                    <a:pt x="1700657" y="293243"/>
                  </a:moveTo>
                  <a:lnTo>
                    <a:pt x="435356" y="937260"/>
                  </a:lnTo>
                  <a:cubicBezTo>
                    <a:pt x="392049" y="963676"/>
                    <a:pt x="346329" y="1067054"/>
                    <a:pt x="346329" y="1119886"/>
                  </a:cubicBezTo>
                  <a:lnTo>
                    <a:pt x="346329" y="2061972"/>
                  </a:lnTo>
                  <a:cubicBezTo>
                    <a:pt x="288544" y="1965833"/>
                    <a:pt x="209169" y="1881759"/>
                    <a:pt x="117856" y="1836039"/>
                  </a:cubicBezTo>
                  <a:lnTo>
                    <a:pt x="0" y="1776095"/>
                  </a:lnTo>
                  <a:lnTo>
                    <a:pt x="0" y="1120013"/>
                  </a:lnTo>
                  <a:cubicBezTo>
                    <a:pt x="0" y="927735"/>
                    <a:pt x="125095" y="706628"/>
                    <a:pt x="276606" y="629666"/>
                  </a:cubicBezTo>
                  <a:lnTo>
                    <a:pt x="1508252" y="0"/>
                  </a:lnTo>
                  <a:cubicBezTo>
                    <a:pt x="1549146" y="115316"/>
                    <a:pt x="1616456" y="213868"/>
                    <a:pt x="1700657" y="293243"/>
                  </a:cubicBezTo>
                  <a:close/>
                </a:path>
              </a:pathLst>
            </a:custGeom>
            <a:solidFill>
              <a:srgbClr val="568CCD"/>
            </a:solidFill>
          </p:spPr>
        </p:sp>
      </p:grpSp>
      <p:grpSp>
        <p:nvGrpSpPr>
          <p:cNvPr name="Group 12" id="12"/>
          <p:cNvGrpSpPr/>
          <p:nvPr/>
        </p:nvGrpSpPr>
        <p:grpSpPr>
          <a:xfrm rot="0">
            <a:off x="15547568" y="4425756"/>
            <a:ext cx="2416298" cy="2088821"/>
            <a:chOff x="0" y="0"/>
            <a:chExt cx="2624400" cy="2268720"/>
          </a:xfrm>
        </p:grpSpPr>
        <p:sp>
          <p:nvSpPr>
            <p:cNvPr name="Freeform 13" id="13"/>
            <p:cNvSpPr/>
            <p:nvPr/>
          </p:nvSpPr>
          <p:spPr>
            <a:xfrm flipH="false" flipV="false" rot="0">
              <a:off x="0" y="0"/>
              <a:ext cx="2624455" cy="2268728"/>
            </a:xfrm>
            <a:custGeom>
              <a:avLst/>
              <a:gdLst/>
              <a:ahLst/>
              <a:cxnLst/>
              <a:rect r="r" b="b" t="t" l="l"/>
              <a:pathLst>
                <a:path h="2268728" w="2624455">
                  <a:moveTo>
                    <a:pt x="1967738" y="0"/>
                  </a:moveTo>
                  <a:lnTo>
                    <a:pt x="656717" y="0"/>
                  </a:lnTo>
                  <a:lnTo>
                    <a:pt x="0" y="1134364"/>
                  </a:lnTo>
                  <a:lnTo>
                    <a:pt x="656717" y="2268728"/>
                  </a:lnTo>
                  <a:lnTo>
                    <a:pt x="1967738" y="2268728"/>
                  </a:lnTo>
                  <a:lnTo>
                    <a:pt x="2624455" y="1134364"/>
                  </a:lnTo>
                  <a:lnTo>
                    <a:pt x="1967738" y="0"/>
                  </a:lnTo>
                  <a:close/>
                </a:path>
              </a:pathLst>
            </a:custGeom>
            <a:solidFill>
              <a:srgbClr val="568CCD"/>
            </a:solidFill>
          </p:spPr>
        </p:sp>
      </p:grpSp>
      <p:grpSp>
        <p:nvGrpSpPr>
          <p:cNvPr name="Group 14" id="14"/>
          <p:cNvGrpSpPr/>
          <p:nvPr/>
        </p:nvGrpSpPr>
        <p:grpSpPr>
          <a:xfrm rot="0">
            <a:off x="14473657" y="8448942"/>
            <a:ext cx="1565787" cy="1899230"/>
            <a:chOff x="0" y="0"/>
            <a:chExt cx="1700640" cy="2062800"/>
          </a:xfrm>
        </p:grpSpPr>
        <p:sp>
          <p:nvSpPr>
            <p:cNvPr name="Freeform 15" id="15"/>
            <p:cNvSpPr/>
            <p:nvPr/>
          </p:nvSpPr>
          <p:spPr>
            <a:xfrm flipH="false" flipV="false" rot="0">
              <a:off x="0" y="0"/>
              <a:ext cx="1700657" cy="2062861"/>
            </a:xfrm>
            <a:custGeom>
              <a:avLst/>
              <a:gdLst/>
              <a:ahLst/>
              <a:cxnLst/>
              <a:rect r="r" b="b" t="t" l="l"/>
              <a:pathLst>
                <a:path h="2062861" w="1700657">
                  <a:moveTo>
                    <a:pt x="1700657" y="293370"/>
                  </a:moveTo>
                  <a:lnTo>
                    <a:pt x="435356" y="937641"/>
                  </a:lnTo>
                  <a:cubicBezTo>
                    <a:pt x="392049" y="964057"/>
                    <a:pt x="346329" y="1067435"/>
                    <a:pt x="346329" y="1120394"/>
                  </a:cubicBezTo>
                  <a:lnTo>
                    <a:pt x="346329" y="2062861"/>
                  </a:lnTo>
                  <a:cubicBezTo>
                    <a:pt x="288544" y="1966722"/>
                    <a:pt x="209169" y="1882521"/>
                    <a:pt x="117856" y="1836928"/>
                  </a:cubicBezTo>
                  <a:lnTo>
                    <a:pt x="0" y="1776730"/>
                  </a:lnTo>
                  <a:lnTo>
                    <a:pt x="0" y="1120394"/>
                  </a:lnTo>
                  <a:cubicBezTo>
                    <a:pt x="0" y="927989"/>
                    <a:pt x="125095" y="706882"/>
                    <a:pt x="276606" y="629920"/>
                  </a:cubicBezTo>
                  <a:lnTo>
                    <a:pt x="1508252" y="0"/>
                  </a:lnTo>
                  <a:cubicBezTo>
                    <a:pt x="1549146" y="115443"/>
                    <a:pt x="1616456" y="213995"/>
                    <a:pt x="1700657" y="293370"/>
                  </a:cubicBezTo>
                  <a:close/>
                </a:path>
              </a:pathLst>
            </a:custGeom>
            <a:solidFill>
              <a:srgbClr val="16948A"/>
            </a:solidFill>
          </p:spPr>
        </p:sp>
      </p:grpSp>
      <p:grpSp>
        <p:nvGrpSpPr>
          <p:cNvPr name="Group 16" id="16"/>
          <p:cNvGrpSpPr/>
          <p:nvPr/>
        </p:nvGrpSpPr>
        <p:grpSpPr>
          <a:xfrm rot="0">
            <a:off x="15574084" y="7158924"/>
            <a:ext cx="2416298" cy="2091473"/>
            <a:chOff x="0" y="0"/>
            <a:chExt cx="2624400" cy="2271600"/>
          </a:xfrm>
        </p:grpSpPr>
        <p:sp>
          <p:nvSpPr>
            <p:cNvPr name="Freeform 17" id="17"/>
            <p:cNvSpPr/>
            <p:nvPr/>
          </p:nvSpPr>
          <p:spPr>
            <a:xfrm flipH="false" flipV="false" rot="0">
              <a:off x="0" y="0"/>
              <a:ext cx="2624455" cy="2271649"/>
            </a:xfrm>
            <a:custGeom>
              <a:avLst/>
              <a:gdLst/>
              <a:ahLst/>
              <a:cxnLst/>
              <a:rect r="r" b="b" t="t" l="l"/>
              <a:pathLst>
                <a:path h="2271649" w="2624455">
                  <a:moveTo>
                    <a:pt x="1967738" y="0"/>
                  </a:moveTo>
                  <a:lnTo>
                    <a:pt x="654304" y="0"/>
                  </a:lnTo>
                  <a:lnTo>
                    <a:pt x="0" y="1137031"/>
                  </a:lnTo>
                  <a:lnTo>
                    <a:pt x="654304" y="2271649"/>
                  </a:lnTo>
                  <a:lnTo>
                    <a:pt x="1967738" y="2271649"/>
                  </a:lnTo>
                  <a:lnTo>
                    <a:pt x="2624455" y="1137031"/>
                  </a:lnTo>
                  <a:lnTo>
                    <a:pt x="1967738" y="0"/>
                  </a:lnTo>
                  <a:close/>
                </a:path>
              </a:pathLst>
            </a:custGeom>
            <a:solidFill>
              <a:srgbClr val="16948A"/>
            </a:solidFill>
          </p:spPr>
        </p:sp>
      </p:grpSp>
      <p:grpSp>
        <p:nvGrpSpPr>
          <p:cNvPr name="Group 18" id="18"/>
          <p:cNvGrpSpPr/>
          <p:nvPr/>
        </p:nvGrpSpPr>
        <p:grpSpPr>
          <a:xfrm rot="0">
            <a:off x="942694" y="1920883"/>
            <a:ext cx="1377233" cy="1183560"/>
            <a:chOff x="0" y="0"/>
            <a:chExt cx="812800" cy="698500"/>
          </a:xfrm>
        </p:grpSpPr>
        <p:sp>
          <p:nvSpPr>
            <p:cNvPr name="Freeform 19" id="1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16948A"/>
            </a:solidFill>
          </p:spPr>
        </p:sp>
        <p:sp>
          <p:nvSpPr>
            <p:cNvPr name="TextBox 20" id="20"/>
            <p:cNvSpPr txBox="true"/>
            <p:nvPr/>
          </p:nvSpPr>
          <p:spPr>
            <a:xfrm>
              <a:off x="114300" y="-57150"/>
              <a:ext cx="584200" cy="755650"/>
            </a:xfrm>
            <a:prstGeom prst="rect">
              <a:avLst/>
            </a:prstGeom>
          </p:spPr>
          <p:txBody>
            <a:bodyPr anchor="ctr" rtlCol="false" tIns="50800" lIns="50800" bIns="50800" rIns="50800"/>
            <a:lstStyle/>
            <a:p>
              <a:pPr algn="ctr">
                <a:lnSpc>
                  <a:spcPts val="4479"/>
                </a:lnSpc>
              </a:pPr>
              <a:r>
                <a:rPr lang="en-US" sz="3199" spc="163">
                  <a:solidFill>
                    <a:srgbClr val="FFFFFF"/>
                  </a:solidFill>
                  <a:latin typeface="Open Sans Bold"/>
                </a:rPr>
                <a:t>01</a:t>
              </a:r>
            </a:p>
          </p:txBody>
        </p:sp>
      </p:grpSp>
      <p:sp>
        <p:nvSpPr>
          <p:cNvPr name="TextBox 21" id="21"/>
          <p:cNvSpPr txBox="true"/>
          <p:nvPr/>
        </p:nvSpPr>
        <p:spPr>
          <a:xfrm rot="0">
            <a:off x="11373826" y="3180496"/>
            <a:ext cx="2060225" cy="1360473"/>
          </a:xfrm>
          <a:prstGeom prst="rect">
            <a:avLst/>
          </a:prstGeom>
        </p:spPr>
        <p:txBody>
          <a:bodyPr anchor="t" rtlCol="false" tIns="0" lIns="0" bIns="0" rIns="0">
            <a:spAutoFit/>
          </a:bodyPr>
          <a:lstStyle/>
          <a:p>
            <a:pPr algn="ctr">
              <a:lnSpc>
                <a:spcPts val="11113"/>
              </a:lnSpc>
            </a:pPr>
            <a:r>
              <a:rPr lang="en-US" sz="7938">
                <a:solidFill>
                  <a:srgbClr val="FFFFFF"/>
                </a:solidFill>
                <a:latin typeface="Open Sans Bold"/>
              </a:rPr>
              <a:t>01</a:t>
            </a:r>
          </a:p>
        </p:txBody>
      </p:sp>
      <p:sp>
        <p:nvSpPr>
          <p:cNvPr name="TextBox 22" id="22"/>
          <p:cNvSpPr txBox="true"/>
          <p:nvPr/>
        </p:nvSpPr>
        <p:spPr>
          <a:xfrm rot="0">
            <a:off x="15725604" y="4713730"/>
            <a:ext cx="2060225" cy="1360473"/>
          </a:xfrm>
          <a:prstGeom prst="rect">
            <a:avLst/>
          </a:prstGeom>
        </p:spPr>
        <p:txBody>
          <a:bodyPr anchor="t" rtlCol="false" tIns="0" lIns="0" bIns="0" rIns="0">
            <a:spAutoFit/>
          </a:bodyPr>
          <a:lstStyle/>
          <a:p>
            <a:pPr algn="ctr">
              <a:lnSpc>
                <a:spcPts val="11113"/>
              </a:lnSpc>
            </a:pPr>
            <a:r>
              <a:rPr lang="en-US" sz="7938">
                <a:solidFill>
                  <a:srgbClr val="FFFFFF"/>
                </a:solidFill>
                <a:latin typeface="Open Sans Bold"/>
              </a:rPr>
              <a:t>02</a:t>
            </a:r>
          </a:p>
        </p:txBody>
      </p:sp>
      <p:sp>
        <p:nvSpPr>
          <p:cNvPr name="TextBox 23" id="23"/>
          <p:cNvSpPr txBox="true"/>
          <p:nvPr/>
        </p:nvSpPr>
        <p:spPr>
          <a:xfrm rot="0">
            <a:off x="11401459" y="5853268"/>
            <a:ext cx="2060225" cy="1360473"/>
          </a:xfrm>
          <a:prstGeom prst="rect">
            <a:avLst/>
          </a:prstGeom>
        </p:spPr>
        <p:txBody>
          <a:bodyPr anchor="t" rtlCol="false" tIns="0" lIns="0" bIns="0" rIns="0">
            <a:spAutoFit/>
          </a:bodyPr>
          <a:lstStyle/>
          <a:p>
            <a:pPr algn="ctr">
              <a:lnSpc>
                <a:spcPts val="11113"/>
              </a:lnSpc>
            </a:pPr>
            <a:r>
              <a:rPr lang="en-US" sz="7938">
                <a:solidFill>
                  <a:srgbClr val="FFFFFF"/>
                </a:solidFill>
                <a:latin typeface="Open Sans Bold"/>
              </a:rPr>
              <a:t>03</a:t>
            </a:r>
          </a:p>
        </p:txBody>
      </p:sp>
      <p:sp>
        <p:nvSpPr>
          <p:cNvPr name="TextBox 24" id="24"/>
          <p:cNvSpPr txBox="true"/>
          <p:nvPr/>
        </p:nvSpPr>
        <p:spPr>
          <a:xfrm rot="0">
            <a:off x="15752120" y="7541490"/>
            <a:ext cx="2060225" cy="1360473"/>
          </a:xfrm>
          <a:prstGeom prst="rect">
            <a:avLst/>
          </a:prstGeom>
        </p:spPr>
        <p:txBody>
          <a:bodyPr anchor="t" rtlCol="false" tIns="0" lIns="0" bIns="0" rIns="0">
            <a:spAutoFit/>
          </a:bodyPr>
          <a:lstStyle/>
          <a:p>
            <a:pPr algn="ctr">
              <a:lnSpc>
                <a:spcPts val="11113"/>
              </a:lnSpc>
            </a:pPr>
            <a:r>
              <a:rPr lang="en-US" sz="7938">
                <a:solidFill>
                  <a:srgbClr val="FFFFFF"/>
                </a:solidFill>
                <a:latin typeface="Open Sans Bold"/>
              </a:rPr>
              <a:t>04</a:t>
            </a:r>
          </a:p>
        </p:txBody>
      </p:sp>
      <p:sp>
        <p:nvSpPr>
          <p:cNvPr name="TextBox 25" id="25"/>
          <p:cNvSpPr txBox="true"/>
          <p:nvPr/>
        </p:nvSpPr>
        <p:spPr>
          <a:xfrm rot="0">
            <a:off x="1028700" y="328158"/>
            <a:ext cx="7601564" cy="1175245"/>
          </a:xfrm>
          <a:prstGeom prst="rect">
            <a:avLst/>
          </a:prstGeom>
        </p:spPr>
        <p:txBody>
          <a:bodyPr anchor="t" rtlCol="false" tIns="0" lIns="0" bIns="0" rIns="0">
            <a:spAutoFit/>
          </a:bodyPr>
          <a:lstStyle/>
          <a:p>
            <a:pPr>
              <a:lnSpc>
                <a:spcPts val="9215"/>
              </a:lnSpc>
            </a:pPr>
            <a:r>
              <a:rPr lang="en-US" sz="6582">
                <a:solidFill>
                  <a:srgbClr val="5062C6"/>
                </a:solidFill>
                <a:latin typeface="Poppins Ultra-Bold"/>
              </a:rPr>
              <a:t>Methodology</a:t>
            </a:r>
          </a:p>
        </p:txBody>
      </p:sp>
      <p:sp>
        <p:nvSpPr>
          <p:cNvPr name="TextBox 26" id="26"/>
          <p:cNvSpPr txBox="true"/>
          <p:nvPr/>
        </p:nvSpPr>
        <p:spPr>
          <a:xfrm rot="0">
            <a:off x="2406681" y="3723568"/>
            <a:ext cx="3392229" cy="430336"/>
          </a:xfrm>
          <a:prstGeom prst="rect">
            <a:avLst/>
          </a:prstGeom>
        </p:spPr>
        <p:txBody>
          <a:bodyPr anchor="t" rtlCol="false" tIns="0" lIns="0" bIns="0" rIns="0">
            <a:spAutoFit/>
          </a:bodyPr>
          <a:lstStyle/>
          <a:p>
            <a:pPr>
              <a:lnSpc>
                <a:spcPts val="3513"/>
              </a:lnSpc>
            </a:pPr>
            <a:r>
              <a:rPr lang="en-US" sz="2509">
                <a:solidFill>
                  <a:srgbClr val="568CCD"/>
                </a:solidFill>
                <a:latin typeface="Open Sans Bold"/>
              </a:rPr>
              <a:t>Data Preprocessing:</a:t>
            </a:r>
          </a:p>
        </p:txBody>
      </p:sp>
      <p:sp>
        <p:nvSpPr>
          <p:cNvPr name="TextBox 27" id="27"/>
          <p:cNvSpPr txBox="true"/>
          <p:nvPr/>
        </p:nvSpPr>
        <p:spPr>
          <a:xfrm rot="0">
            <a:off x="2406681" y="4136809"/>
            <a:ext cx="6732432" cy="1263628"/>
          </a:xfrm>
          <a:prstGeom prst="rect">
            <a:avLst/>
          </a:prstGeom>
        </p:spPr>
        <p:txBody>
          <a:bodyPr anchor="t" rtlCol="false" tIns="0" lIns="0" bIns="0" rIns="0">
            <a:spAutoFit/>
          </a:bodyPr>
          <a:lstStyle/>
          <a:p>
            <a:pPr>
              <a:lnSpc>
                <a:spcPts val="3387"/>
              </a:lnSpc>
            </a:pPr>
            <a:r>
              <a:rPr lang="en-US" sz="2419">
                <a:solidFill>
                  <a:srgbClr val="261310"/>
                </a:solidFill>
                <a:latin typeface="Questrial"/>
              </a:rPr>
              <a:t> -Sizing, loading, and normalization.</a:t>
            </a:r>
          </a:p>
          <a:p>
            <a:pPr>
              <a:lnSpc>
                <a:spcPts val="3387"/>
              </a:lnSpc>
            </a:pPr>
            <a:r>
              <a:rPr lang="en-US" sz="2419">
                <a:solidFill>
                  <a:srgbClr val="261310"/>
                </a:solidFill>
                <a:latin typeface="Questrial"/>
              </a:rPr>
              <a:t>-Data augmentation for diversity.</a:t>
            </a:r>
          </a:p>
          <a:p>
            <a:pPr>
              <a:lnSpc>
                <a:spcPts val="3387"/>
              </a:lnSpc>
              <a:spcBef>
                <a:spcPct val="0"/>
              </a:spcBef>
            </a:pPr>
            <a:r>
              <a:rPr lang="en-US" sz="2419">
                <a:solidFill>
                  <a:srgbClr val="261310"/>
                </a:solidFill>
                <a:latin typeface="Questrial"/>
              </a:rPr>
              <a:t>-Feature extraction with VGG16.</a:t>
            </a:r>
          </a:p>
        </p:txBody>
      </p:sp>
      <p:grpSp>
        <p:nvGrpSpPr>
          <p:cNvPr name="Group 28" id="28"/>
          <p:cNvGrpSpPr/>
          <p:nvPr/>
        </p:nvGrpSpPr>
        <p:grpSpPr>
          <a:xfrm rot="0">
            <a:off x="942694" y="3840249"/>
            <a:ext cx="1377233" cy="1183560"/>
            <a:chOff x="0" y="0"/>
            <a:chExt cx="812800" cy="698500"/>
          </a:xfrm>
        </p:grpSpPr>
        <p:sp>
          <p:nvSpPr>
            <p:cNvPr name="Freeform 29" id="2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568CCD"/>
            </a:solidFill>
          </p:spPr>
        </p:sp>
        <p:sp>
          <p:nvSpPr>
            <p:cNvPr name="TextBox 30" id="30"/>
            <p:cNvSpPr txBox="true"/>
            <p:nvPr/>
          </p:nvSpPr>
          <p:spPr>
            <a:xfrm>
              <a:off x="114300" y="-57150"/>
              <a:ext cx="584200" cy="755650"/>
            </a:xfrm>
            <a:prstGeom prst="rect">
              <a:avLst/>
            </a:prstGeom>
          </p:spPr>
          <p:txBody>
            <a:bodyPr anchor="ctr" rtlCol="false" tIns="50800" lIns="50800" bIns="50800" rIns="50800"/>
            <a:lstStyle/>
            <a:p>
              <a:pPr algn="ctr">
                <a:lnSpc>
                  <a:spcPts val="4479"/>
                </a:lnSpc>
              </a:pPr>
              <a:r>
                <a:rPr lang="en-US" sz="3199" spc="163">
                  <a:solidFill>
                    <a:srgbClr val="FFFFFF"/>
                  </a:solidFill>
                  <a:latin typeface="Open Sans Bold"/>
                </a:rPr>
                <a:t>02</a:t>
              </a:r>
            </a:p>
          </p:txBody>
        </p:sp>
      </p:grpSp>
      <p:sp>
        <p:nvSpPr>
          <p:cNvPr name="TextBox 31" id="31"/>
          <p:cNvSpPr txBox="true"/>
          <p:nvPr/>
        </p:nvSpPr>
        <p:spPr>
          <a:xfrm rot="0">
            <a:off x="2406681" y="1827163"/>
            <a:ext cx="2660236" cy="430336"/>
          </a:xfrm>
          <a:prstGeom prst="rect">
            <a:avLst/>
          </a:prstGeom>
        </p:spPr>
        <p:txBody>
          <a:bodyPr anchor="t" rtlCol="false" tIns="0" lIns="0" bIns="0" rIns="0">
            <a:spAutoFit/>
          </a:bodyPr>
          <a:lstStyle/>
          <a:p>
            <a:pPr>
              <a:lnSpc>
                <a:spcPts val="3513"/>
              </a:lnSpc>
            </a:pPr>
            <a:r>
              <a:rPr lang="en-US" sz="2509">
                <a:solidFill>
                  <a:srgbClr val="16948A"/>
                </a:solidFill>
                <a:latin typeface="Open Sans Bold"/>
              </a:rPr>
              <a:t>Data Selection:</a:t>
            </a:r>
          </a:p>
        </p:txBody>
      </p:sp>
      <p:sp>
        <p:nvSpPr>
          <p:cNvPr name="TextBox 32" id="32"/>
          <p:cNvSpPr txBox="true"/>
          <p:nvPr/>
        </p:nvSpPr>
        <p:spPr>
          <a:xfrm rot="0">
            <a:off x="2406681" y="2240404"/>
            <a:ext cx="8262345" cy="1263704"/>
          </a:xfrm>
          <a:prstGeom prst="rect">
            <a:avLst/>
          </a:prstGeom>
        </p:spPr>
        <p:txBody>
          <a:bodyPr anchor="t" rtlCol="false" tIns="0" lIns="0" bIns="0" rIns="0">
            <a:spAutoFit/>
          </a:bodyPr>
          <a:lstStyle/>
          <a:p>
            <a:pPr>
              <a:lnSpc>
                <a:spcPts val="3383"/>
              </a:lnSpc>
            </a:pPr>
            <a:r>
              <a:rPr lang="en-US" sz="2416">
                <a:solidFill>
                  <a:srgbClr val="261310"/>
                </a:solidFill>
                <a:latin typeface="Questrial"/>
              </a:rPr>
              <a:t>-Obtained from Kaggle: Alzheimer's MRI images.</a:t>
            </a:r>
          </a:p>
          <a:p>
            <a:pPr>
              <a:lnSpc>
                <a:spcPts val="3383"/>
              </a:lnSpc>
              <a:spcBef>
                <a:spcPct val="0"/>
              </a:spcBef>
            </a:pPr>
            <a:r>
              <a:rPr lang="en-US" sz="2416">
                <a:solidFill>
                  <a:srgbClr val="261310"/>
                </a:solidFill>
                <a:latin typeface="Questrial"/>
              </a:rPr>
              <a:t>-The data was Categorized into stages of Alzheimer's disease.</a:t>
            </a:r>
          </a:p>
        </p:txBody>
      </p:sp>
      <p:grpSp>
        <p:nvGrpSpPr>
          <p:cNvPr name="Group 33" id="33"/>
          <p:cNvGrpSpPr/>
          <p:nvPr/>
        </p:nvGrpSpPr>
        <p:grpSpPr>
          <a:xfrm rot="0">
            <a:off x="942694" y="5945267"/>
            <a:ext cx="1377233" cy="1183560"/>
            <a:chOff x="0" y="0"/>
            <a:chExt cx="812800" cy="698500"/>
          </a:xfrm>
        </p:grpSpPr>
        <p:sp>
          <p:nvSpPr>
            <p:cNvPr name="Freeform 34" id="3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16948A"/>
            </a:solidFill>
          </p:spPr>
        </p:sp>
        <p:sp>
          <p:nvSpPr>
            <p:cNvPr name="TextBox 35" id="35"/>
            <p:cNvSpPr txBox="true"/>
            <p:nvPr/>
          </p:nvSpPr>
          <p:spPr>
            <a:xfrm>
              <a:off x="114300" y="-57150"/>
              <a:ext cx="584200" cy="755650"/>
            </a:xfrm>
            <a:prstGeom prst="rect">
              <a:avLst/>
            </a:prstGeom>
          </p:spPr>
          <p:txBody>
            <a:bodyPr anchor="ctr" rtlCol="false" tIns="50800" lIns="50800" bIns="50800" rIns="50800"/>
            <a:lstStyle/>
            <a:p>
              <a:pPr algn="ctr">
                <a:lnSpc>
                  <a:spcPts val="4479"/>
                </a:lnSpc>
              </a:pPr>
              <a:r>
                <a:rPr lang="en-US" sz="3199" spc="163">
                  <a:solidFill>
                    <a:srgbClr val="FFFFFF"/>
                  </a:solidFill>
                  <a:latin typeface="Open Sans Bold"/>
                </a:rPr>
                <a:t>03</a:t>
              </a:r>
            </a:p>
          </p:txBody>
        </p:sp>
      </p:grpSp>
      <p:sp>
        <p:nvSpPr>
          <p:cNvPr name="TextBox 36" id="36"/>
          <p:cNvSpPr txBox="true"/>
          <p:nvPr/>
        </p:nvSpPr>
        <p:spPr>
          <a:xfrm rot="0">
            <a:off x="2406681" y="7881403"/>
            <a:ext cx="5439900" cy="430336"/>
          </a:xfrm>
          <a:prstGeom prst="rect">
            <a:avLst/>
          </a:prstGeom>
        </p:spPr>
        <p:txBody>
          <a:bodyPr anchor="t" rtlCol="false" tIns="0" lIns="0" bIns="0" rIns="0">
            <a:spAutoFit/>
          </a:bodyPr>
          <a:lstStyle/>
          <a:p>
            <a:pPr>
              <a:lnSpc>
                <a:spcPts val="3513"/>
              </a:lnSpc>
            </a:pPr>
            <a:r>
              <a:rPr lang="en-US" sz="2509">
                <a:solidFill>
                  <a:srgbClr val="568CCD"/>
                </a:solidFill>
                <a:latin typeface="Open Sans Bold"/>
              </a:rPr>
              <a:t>Algorithm Performance:</a:t>
            </a:r>
          </a:p>
        </p:txBody>
      </p:sp>
      <p:sp>
        <p:nvSpPr>
          <p:cNvPr name="TextBox 37" id="37"/>
          <p:cNvSpPr txBox="true"/>
          <p:nvPr/>
        </p:nvSpPr>
        <p:spPr>
          <a:xfrm rot="0">
            <a:off x="2406681" y="8285119"/>
            <a:ext cx="9258114" cy="1611869"/>
          </a:xfrm>
          <a:prstGeom prst="rect">
            <a:avLst/>
          </a:prstGeom>
        </p:spPr>
        <p:txBody>
          <a:bodyPr anchor="t" rtlCol="false" tIns="0" lIns="0" bIns="0" rIns="0">
            <a:spAutoFit/>
          </a:bodyPr>
          <a:lstStyle/>
          <a:p>
            <a:pPr>
              <a:lnSpc>
                <a:spcPts val="3247"/>
              </a:lnSpc>
            </a:pPr>
            <a:r>
              <a:rPr lang="en-US" sz="2319">
                <a:solidFill>
                  <a:srgbClr val="261310"/>
                </a:solidFill>
                <a:latin typeface="Questrial"/>
              </a:rPr>
              <a:t>-Accuracies ranged from 66.56% to 98.91%.</a:t>
            </a:r>
          </a:p>
          <a:p>
            <a:pPr>
              <a:lnSpc>
                <a:spcPts val="3247"/>
              </a:lnSpc>
            </a:pPr>
            <a:r>
              <a:rPr lang="en-US" sz="2319">
                <a:solidFill>
                  <a:srgbClr val="261310"/>
                </a:solidFill>
                <a:latin typeface="Questrial"/>
              </a:rPr>
              <a:t>-</a:t>
            </a:r>
            <a:r>
              <a:rPr lang="en-US" sz="2319">
                <a:solidFill>
                  <a:srgbClr val="261310"/>
                </a:solidFill>
                <a:latin typeface="Questrial"/>
              </a:rPr>
              <a:t>CNN accuracy: 87.5%, ANN accuracy: 80.86%</a:t>
            </a:r>
          </a:p>
          <a:p>
            <a:pPr>
              <a:lnSpc>
                <a:spcPts val="3247"/>
              </a:lnSpc>
            </a:pPr>
          </a:p>
          <a:p>
            <a:pPr>
              <a:lnSpc>
                <a:spcPts val="3247"/>
              </a:lnSpc>
              <a:spcBef>
                <a:spcPct val="0"/>
              </a:spcBef>
            </a:pPr>
          </a:p>
        </p:txBody>
      </p:sp>
      <p:grpSp>
        <p:nvGrpSpPr>
          <p:cNvPr name="Group 38" id="38"/>
          <p:cNvGrpSpPr/>
          <p:nvPr/>
        </p:nvGrpSpPr>
        <p:grpSpPr>
          <a:xfrm rot="0">
            <a:off x="942694" y="7998084"/>
            <a:ext cx="1377233" cy="1183560"/>
            <a:chOff x="0" y="0"/>
            <a:chExt cx="812800" cy="698500"/>
          </a:xfrm>
        </p:grpSpPr>
        <p:sp>
          <p:nvSpPr>
            <p:cNvPr name="Freeform 39" id="3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568CCD"/>
            </a:solidFill>
          </p:spPr>
        </p:sp>
        <p:sp>
          <p:nvSpPr>
            <p:cNvPr name="TextBox 40" id="40"/>
            <p:cNvSpPr txBox="true"/>
            <p:nvPr/>
          </p:nvSpPr>
          <p:spPr>
            <a:xfrm>
              <a:off x="114300" y="-57150"/>
              <a:ext cx="584200" cy="755650"/>
            </a:xfrm>
            <a:prstGeom prst="rect">
              <a:avLst/>
            </a:prstGeom>
          </p:spPr>
          <p:txBody>
            <a:bodyPr anchor="ctr" rtlCol="false" tIns="50800" lIns="50800" bIns="50800" rIns="50800"/>
            <a:lstStyle/>
            <a:p>
              <a:pPr algn="ctr">
                <a:lnSpc>
                  <a:spcPts val="4479"/>
                </a:lnSpc>
              </a:pPr>
              <a:r>
                <a:rPr lang="en-US" sz="3199" spc="163">
                  <a:solidFill>
                    <a:srgbClr val="FFFFFF"/>
                  </a:solidFill>
                  <a:latin typeface="Open Sans Bold"/>
                </a:rPr>
                <a:t>04</a:t>
              </a:r>
            </a:p>
          </p:txBody>
        </p:sp>
      </p:grpSp>
      <p:sp>
        <p:nvSpPr>
          <p:cNvPr name="TextBox 41" id="41"/>
          <p:cNvSpPr txBox="true"/>
          <p:nvPr/>
        </p:nvSpPr>
        <p:spPr>
          <a:xfrm rot="0">
            <a:off x="2406681" y="5851548"/>
            <a:ext cx="5595406" cy="430336"/>
          </a:xfrm>
          <a:prstGeom prst="rect">
            <a:avLst/>
          </a:prstGeom>
        </p:spPr>
        <p:txBody>
          <a:bodyPr anchor="t" rtlCol="false" tIns="0" lIns="0" bIns="0" rIns="0">
            <a:spAutoFit/>
          </a:bodyPr>
          <a:lstStyle/>
          <a:p>
            <a:pPr>
              <a:lnSpc>
                <a:spcPts val="3513"/>
              </a:lnSpc>
            </a:pPr>
            <a:r>
              <a:rPr lang="en-US" sz="2509">
                <a:solidFill>
                  <a:srgbClr val="16948A"/>
                </a:solidFill>
                <a:latin typeface="Open Sans Bold"/>
              </a:rPr>
              <a:t>Implementation of Algorithms:</a:t>
            </a:r>
          </a:p>
        </p:txBody>
      </p:sp>
      <p:sp>
        <p:nvSpPr>
          <p:cNvPr name="TextBox 42" id="42"/>
          <p:cNvSpPr txBox="true"/>
          <p:nvPr/>
        </p:nvSpPr>
        <p:spPr>
          <a:xfrm rot="0">
            <a:off x="2406681" y="6264789"/>
            <a:ext cx="6732432" cy="1211447"/>
          </a:xfrm>
          <a:prstGeom prst="rect">
            <a:avLst/>
          </a:prstGeom>
        </p:spPr>
        <p:txBody>
          <a:bodyPr anchor="t" rtlCol="false" tIns="0" lIns="0" bIns="0" rIns="0">
            <a:spAutoFit/>
          </a:bodyPr>
          <a:lstStyle/>
          <a:p>
            <a:pPr>
              <a:lnSpc>
                <a:spcPts val="3387"/>
              </a:lnSpc>
            </a:pPr>
            <a:r>
              <a:rPr lang="en-US" sz="2419">
                <a:solidFill>
                  <a:srgbClr val="261310"/>
                </a:solidFill>
                <a:latin typeface="Questrial"/>
              </a:rPr>
              <a:t>-SVM, Logistic Regression, Multinomial Naive Bayes, KNN,Decision Tree, CNN, ANN.</a:t>
            </a:r>
          </a:p>
          <a:p>
            <a:pPr>
              <a:lnSpc>
                <a:spcPts val="2963"/>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BCDBD3"/>
        </a:solidFill>
      </p:bgPr>
    </p:bg>
    <p:spTree>
      <p:nvGrpSpPr>
        <p:cNvPr id="1" name=""/>
        <p:cNvGrpSpPr/>
        <p:nvPr/>
      </p:nvGrpSpPr>
      <p:grpSpPr>
        <a:xfrm>
          <a:off x="0" y="0"/>
          <a:ext cx="0" cy="0"/>
          <a:chOff x="0" y="0"/>
          <a:chExt cx="0" cy="0"/>
        </a:xfrm>
      </p:grpSpPr>
      <p:sp>
        <p:nvSpPr>
          <p:cNvPr name="Freeform 2" id="2"/>
          <p:cNvSpPr/>
          <p:nvPr/>
        </p:nvSpPr>
        <p:spPr>
          <a:xfrm flipH="false" flipV="false" rot="0">
            <a:off x="839309" y="1405310"/>
            <a:ext cx="7574496" cy="6101101"/>
          </a:xfrm>
          <a:custGeom>
            <a:avLst/>
            <a:gdLst/>
            <a:ahLst/>
            <a:cxnLst/>
            <a:rect r="r" b="b" t="t" l="l"/>
            <a:pathLst>
              <a:path h="6101101" w="7574496">
                <a:moveTo>
                  <a:pt x="0" y="0"/>
                </a:moveTo>
                <a:lnTo>
                  <a:pt x="7574496" y="0"/>
                </a:lnTo>
                <a:lnTo>
                  <a:pt x="7574496" y="6101100"/>
                </a:lnTo>
                <a:lnTo>
                  <a:pt x="0" y="6101100"/>
                </a:lnTo>
                <a:lnTo>
                  <a:pt x="0" y="0"/>
                </a:lnTo>
                <a:close/>
              </a:path>
            </a:pathLst>
          </a:custGeom>
          <a:blipFill>
            <a:blip r:embed="rId2"/>
            <a:stretch>
              <a:fillRect l="0" t="0" r="0" b="0"/>
            </a:stretch>
          </a:blipFill>
        </p:spPr>
      </p:sp>
      <p:sp>
        <p:nvSpPr>
          <p:cNvPr name="Freeform 3" id="3"/>
          <p:cNvSpPr/>
          <p:nvPr/>
        </p:nvSpPr>
        <p:spPr>
          <a:xfrm flipH="false" flipV="false" rot="0">
            <a:off x="10073237" y="1463861"/>
            <a:ext cx="7372489" cy="5983998"/>
          </a:xfrm>
          <a:custGeom>
            <a:avLst/>
            <a:gdLst/>
            <a:ahLst/>
            <a:cxnLst/>
            <a:rect r="r" b="b" t="t" l="l"/>
            <a:pathLst>
              <a:path h="5983998" w="7372489">
                <a:moveTo>
                  <a:pt x="0" y="0"/>
                </a:moveTo>
                <a:lnTo>
                  <a:pt x="7372489" y="0"/>
                </a:lnTo>
                <a:lnTo>
                  <a:pt x="7372489" y="5983998"/>
                </a:lnTo>
                <a:lnTo>
                  <a:pt x="0" y="5983998"/>
                </a:lnTo>
                <a:lnTo>
                  <a:pt x="0" y="0"/>
                </a:lnTo>
                <a:close/>
              </a:path>
            </a:pathLst>
          </a:custGeom>
          <a:blipFill>
            <a:blip r:embed="rId3"/>
            <a:stretch>
              <a:fillRect l="-1068" t="-2149" r="-539" b="-663"/>
            </a:stretch>
          </a:blipFill>
        </p:spPr>
      </p:sp>
      <p:sp>
        <p:nvSpPr>
          <p:cNvPr name="TextBox 4" id="4"/>
          <p:cNvSpPr txBox="true"/>
          <p:nvPr/>
        </p:nvSpPr>
        <p:spPr>
          <a:xfrm rot="0">
            <a:off x="1030233" y="126238"/>
            <a:ext cx="16230600" cy="707465"/>
          </a:xfrm>
          <a:prstGeom prst="rect">
            <a:avLst/>
          </a:prstGeom>
        </p:spPr>
        <p:txBody>
          <a:bodyPr anchor="t" rtlCol="false" tIns="0" lIns="0" bIns="0" rIns="0">
            <a:spAutoFit/>
          </a:bodyPr>
          <a:lstStyle/>
          <a:p>
            <a:pPr algn="ctr">
              <a:lnSpc>
                <a:spcPts val="5599"/>
              </a:lnSpc>
            </a:pPr>
            <a:r>
              <a:rPr lang="en-US" sz="3999">
                <a:solidFill>
                  <a:srgbClr val="261310"/>
                </a:solidFill>
                <a:latin typeface="Poppins Bold"/>
              </a:rPr>
              <a:t>RESEARCH FINDINGS</a:t>
            </a:r>
          </a:p>
        </p:txBody>
      </p:sp>
      <p:grpSp>
        <p:nvGrpSpPr>
          <p:cNvPr name="Group 5" id="5"/>
          <p:cNvGrpSpPr/>
          <p:nvPr/>
        </p:nvGrpSpPr>
        <p:grpSpPr>
          <a:xfrm rot="0">
            <a:off x="839309" y="7813197"/>
            <a:ext cx="7437377" cy="2135188"/>
            <a:chOff x="0" y="0"/>
            <a:chExt cx="9916503" cy="2846918"/>
          </a:xfrm>
        </p:grpSpPr>
        <p:grpSp>
          <p:nvGrpSpPr>
            <p:cNvPr name="Group 6" id="6"/>
            <p:cNvGrpSpPr/>
            <p:nvPr/>
          </p:nvGrpSpPr>
          <p:grpSpPr>
            <a:xfrm rot="0">
              <a:off x="0" y="0"/>
              <a:ext cx="9916503" cy="2846918"/>
              <a:chOff x="0" y="0"/>
              <a:chExt cx="7355199" cy="2111596"/>
            </a:xfrm>
          </p:grpSpPr>
          <p:sp>
            <p:nvSpPr>
              <p:cNvPr name="Freeform 7" id="7"/>
              <p:cNvSpPr/>
              <p:nvPr/>
            </p:nvSpPr>
            <p:spPr>
              <a:xfrm flipH="false" flipV="false" rot="0">
                <a:off x="0" y="0"/>
                <a:ext cx="7355198" cy="2111596"/>
              </a:xfrm>
              <a:custGeom>
                <a:avLst/>
                <a:gdLst/>
                <a:ahLst/>
                <a:cxnLst/>
                <a:rect r="r" b="b" t="t" l="l"/>
                <a:pathLst>
                  <a:path h="2111596" w="7355198">
                    <a:moveTo>
                      <a:pt x="7275781" y="0"/>
                    </a:moveTo>
                    <a:lnTo>
                      <a:pt x="79418" y="0"/>
                    </a:lnTo>
                    <a:cubicBezTo>
                      <a:pt x="79418" y="43699"/>
                      <a:pt x="44079" y="79418"/>
                      <a:pt x="0" y="79418"/>
                    </a:cubicBezTo>
                    <a:lnTo>
                      <a:pt x="0" y="2032178"/>
                    </a:lnTo>
                    <a:cubicBezTo>
                      <a:pt x="43699" y="2032178"/>
                      <a:pt x="79418" y="2067517"/>
                      <a:pt x="79418" y="2111596"/>
                    </a:cubicBezTo>
                    <a:lnTo>
                      <a:pt x="7275781" y="2111596"/>
                    </a:lnTo>
                    <a:cubicBezTo>
                      <a:pt x="7275781" y="2067896"/>
                      <a:pt x="7311120" y="2032178"/>
                      <a:pt x="7355198" y="2032178"/>
                    </a:cubicBezTo>
                    <a:lnTo>
                      <a:pt x="7355198" y="79418"/>
                    </a:lnTo>
                    <a:cubicBezTo>
                      <a:pt x="7311499" y="79418"/>
                      <a:pt x="7275781" y="44079"/>
                      <a:pt x="7275781" y="0"/>
                    </a:cubicBezTo>
                    <a:close/>
                  </a:path>
                </a:pathLst>
              </a:custGeom>
              <a:solidFill>
                <a:srgbClr val="000000">
                  <a:alpha val="0"/>
                </a:srgbClr>
              </a:solidFill>
              <a:ln w="19050" cap="sq">
                <a:solidFill>
                  <a:srgbClr val="261310"/>
                </a:solidFill>
                <a:prstDash val="solid"/>
                <a:miter/>
              </a:ln>
            </p:spPr>
          </p:sp>
          <p:sp>
            <p:nvSpPr>
              <p:cNvPr name="TextBox 8" id="8"/>
              <p:cNvSpPr txBox="true"/>
              <p:nvPr/>
            </p:nvSpPr>
            <p:spPr>
              <a:xfrm>
                <a:off x="38100" y="-9525"/>
                <a:ext cx="7278999" cy="2083021"/>
              </a:xfrm>
              <a:prstGeom prst="rect">
                <a:avLst/>
              </a:prstGeom>
            </p:spPr>
            <p:txBody>
              <a:bodyPr anchor="ctr" rtlCol="false" tIns="50800" lIns="50800" bIns="50800" rIns="50800"/>
              <a:lstStyle/>
              <a:p>
                <a:pPr algn="ctr">
                  <a:lnSpc>
                    <a:spcPts val="2660"/>
                  </a:lnSpc>
                </a:pPr>
              </a:p>
            </p:txBody>
          </p:sp>
        </p:grpSp>
        <p:grpSp>
          <p:nvGrpSpPr>
            <p:cNvPr name="Group 9" id="9"/>
            <p:cNvGrpSpPr/>
            <p:nvPr/>
          </p:nvGrpSpPr>
          <p:grpSpPr>
            <a:xfrm rot="0">
              <a:off x="72770" y="41689"/>
              <a:ext cx="9758517" cy="2760537"/>
              <a:chOff x="0" y="0"/>
              <a:chExt cx="7355199" cy="2080675"/>
            </a:xfrm>
          </p:grpSpPr>
          <p:sp>
            <p:nvSpPr>
              <p:cNvPr name="Freeform 10" id="10"/>
              <p:cNvSpPr/>
              <p:nvPr/>
            </p:nvSpPr>
            <p:spPr>
              <a:xfrm flipH="false" flipV="false" rot="0">
                <a:off x="0" y="0"/>
                <a:ext cx="7355198" cy="2080675"/>
              </a:xfrm>
              <a:custGeom>
                <a:avLst/>
                <a:gdLst/>
                <a:ahLst/>
                <a:cxnLst/>
                <a:rect r="r" b="b" t="t" l="l"/>
                <a:pathLst>
                  <a:path h="2080675" w="7355198">
                    <a:moveTo>
                      <a:pt x="7275781" y="0"/>
                    </a:moveTo>
                    <a:lnTo>
                      <a:pt x="79418" y="0"/>
                    </a:lnTo>
                    <a:cubicBezTo>
                      <a:pt x="79418" y="43699"/>
                      <a:pt x="44079" y="79418"/>
                      <a:pt x="0" y="79418"/>
                    </a:cubicBezTo>
                    <a:lnTo>
                      <a:pt x="0" y="2001257"/>
                    </a:lnTo>
                    <a:cubicBezTo>
                      <a:pt x="43699" y="2001257"/>
                      <a:pt x="79418" y="2036596"/>
                      <a:pt x="79418" y="2080675"/>
                    </a:cubicBezTo>
                    <a:lnTo>
                      <a:pt x="7275781" y="2080675"/>
                    </a:lnTo>
                    <a:cubicBezTo>
                      <a:pt x="7275781" y="2036975"/>
                      <a:pt x="7311120" y="2001257"/>
                      <a:pt x="7355198" y="2001257"/>
                    </a:cubicBezTo>
                    <a:lnTo>
                      <a:pt x="7355198" y="79418"/>
                    </a:lnTo>
                    <a:cubicBezTo>
                      <a:pt x="7311499" y="79418"/>
                      <a:pt x="7275781" y="44079"/>
                      <a:pt x="7275781" y="0"/>
                    </a:cubicBezTo>
                    <a:close/>
                  </a:path>
                </a:pathLst>
              </a:custGeom>
              <a:solidFill>
                <a:srgbClr val="F8F2EC"/>
              </a:solidFill>
            </p:spPr>
          </p:sp>
          <p:sp>
            <p:nvSpPr>
              <p:cNvPr name="TextBox 11" id="11"/>
              <p:cNvSpPr txBox="true"/>
              <p:nvPr/>
            </p:nvSpPr>
            <p:spPr>
              <a:xfrm>
                <a:off x="38100" y="-9525"/>
                <a:ext cx="7278999" cy="2052100"/>
              </a:xfrm>
              <a:prstGeom prst="rect">
                <a:avLst/>
              </a:prstGeom>
            </p:spPr>
            <p:txBody>
              <a:bodyPr anchor="ctr" rtlCol="false" tIns="50800" lIns="50800" bIns="50800" rIns="50800"/>
              <a:lstStyle/>
              <a:p>
                <a:pPr algn="ctr">
                  <a:lnSpc>
                    <a:spcPts val="2660"/>
                  </a:lnSpc>
                </a:pPr>
              </a:p>
            </p:txBody>
          </p:sp>
        </p:grpSp>
      </p:grpSp>
      <p:grpSp>
        <p:nvGrpSpPr>
          <p:cNvPr name="Group 12" id="12"/>
          <p:cNvGrpSpPr/>
          <p:nvPr/>
        </p:nvGrpSpPr>
        <p:grpSpPr>
          <a:xfrm rot="0">
            <a:off x="10073237" y="7786005"/>
            <a:ext cx="7437377" cy="2135188"/>
            <a:chOff x="0" y="0"/>
            <a:chExt cx="9916503" cy="2846918"/>
          </a:xfrm>
        </p:grpSpPr>
        <p:grpSp>
          <p:nvGrpSpPr>
            <p:cNvPr name="Group 13" id="13"/>
            <p:cNvGrpSpPr/>
            <p:nvPr/>
          </p:nvGrpSpPr>
          <p:grpSpPr>
            <a:xfrm rot="0">
              <a:off x="0" y="0"/>
              <a:ext cx="9916503" cy="2846918"/>
              <a:chOff x="0" y="0"/>
              <a:chExt cx="7355199" cy="2111596"/>
            </a:xfrm>
          </p:grpSpPr>
          <p:sp>
            <p:nvSpPr>
              <p:cNvPr name="Freeform 14" id="14"/>
              <p:cNvSpPr/>
              <p:nvPr/>
            </p:nvSpPr>
            <p:spPr>
              <a:xfrm flipH="false" flipV="false" rot="0">
                <a:off x="0" y="0"/>
                <a:ext cx="7355198" cy="2111596"/>
              </a:xfrm>
              <a:custGeom>
                <a:avLst/>
                <a:gdLst/>
                <a:ahLst/>
                <a:cxnLst/>
                <a:rect r="r" b="b" t="t" l="l"/>
                <a:pathLst>
                  <a:path h="2111596" w="7355198">
                    <a:moveTo>
                      <a:pt x="7275781" y="0"/>
                    </a:moveTo>
                    <a:lnTo>
                      <a:pt x="79418" y="0"/>
                    </a:lnTo>
                    <a:cubicBezTo>
                      <a:pt x="79418" y="43699"/>
                      <a:pt x="44079" y="79418"/>
                      <a:pt x="0" y="79418"/>
                    </a:cubicBezTo>
                    <a:lnTo>
                      <a:pt x="0" y="2032178"/>
                    </a:lnTo>
                    <a:cubicBezTo>
                      <a:pt x="43699" y="2032178"/>
                      <a:pt x="79418" y="2067517"/>
                      <a:pt x="79418" y="2111596"/>
                    </a:cubicBezTo>
                    <a:lnTo>
                      <a:pt x="7275781" y="2111596"/>
                    </a:lnTo>
                    <a:cubicBezTo>
                      <a:pt x="7275781" y="2067896"/>
                      <a:pt x="7311120" y="2032178"/>
                      <a:pt x="7355198" y="2032178"/>
                    </a:cubicBezTo>
                    <a:lnTo>
                      <a:pt x="7355198" y="79418"/>
                    </a:lnTo>
                    <a:cubicBezTo>
                      <a:pt x="7311499" y="79418"/>
                      <a:pt x="7275781" y="44079"/>
                      <a:pt x="7275781" y="0"/>
                    </a:cubicBezTo>
                    <a:close/>
                  </a:path>
                </a:pathLst>
              </a:custGeom>
              <a:solidFill>
                <a:srgbClr val="000000">
                  <a:alpha val="0"/>
                </a:srgbClr>
              </a:solidFill>
              <a:ln w="19050" cap="sq">
                <a:solidFill>
                  <a:srgbClr val="261310"/>
                </a:solidFill>
                <a:prstDash val="solid"/>
                <a:miter/>
              </a:ln>
            </p:spPr>
          </p:sp>
          <p:sp>
            <p:nvSpPr>
              <p:cNvPr name="TextBox 15" id="15"/>
              <p:cNvSpPr txBox="true"/>
              <p:nvPr/>
            </p:nvSpPr>
            <p:spPr>
              <a:xfrm>
                <a:off x="38100" y="-9525"/>
                <a:ext cx="7278999" cy="2083021"/>
              </a:xfrm>
              <a:prstGeom prst="rect">
                <a:avLst/>
              </a:prstGeom>
            </p:spPr>
            <p:txBody>
              <a:bodyPr anchor="ctr" rtlCol="false" tIns="50800" lIns="50800" bIns="50800" rIns="50800"/>
              <a:lstStyle/>
              <a:p>
                <a:pPr algn="ctr">
                  <a:lnSpc>
                    <a:spcPts val="2660"/>
                  </a:lnSpc>
                </a:pPr>
              </a:p>
            </p:txBody>
          </p:sp>
        </p:grpSp>
        <p:grpSp>
          <p:nvGrpSpPr>
            <p:cNvPr name="Group 16" id="16"/>
            <p:cNvGrpSpPr/>
            <p:nvPr/>
          </p:nvGrpSpPr>
          <p:grpSpPr>
            <a:xfrm rot="0">
              <a:off x="72770" y="41689"/>
              <a:ext cx="9758517" cy="2760537"/>
              <a:chOff x="0" y="0"/>
              <a:chExt cx="7355199" cy="2080675"/>
            </a:xfrm>
          </p:grpSpPr>
          <p:sp>
            <p:nvSpPr>
              <p:cNvPr name="Freeform 17" id="17"/>
              <p:cNvSpPr/>
              <p:nvPr/>
            </p:nvSpPr>
            <p:spPr>
              <a:xfrm flipH="false" flipV="false" rot="0">
                <a:off x="0" y="0"/>
                <a:ext cx="7355198" cy="2080675"/>
              </a:xfrm>
              <a:custGeom>
                <a:avLst/>
                <a:gdLst/>
                <a:ahLst/>
                <a:cxnLst/>
                <a:rect r="r" b="b" t="t" l="l"/>
                <a:pathLst>
                  <a:path h="2080675" w="7355198">
                    <a:moveTo>
                      <a:pt x="7275781" y="0"/>
                    </a:moveTo>
                    <a:lnTo>
                      <a:pt x="79418" y="0"/>
                    </a:lnTo>
                    <a:cubicBezTo>
                      <a:pt x="79418" y="43699"/>
                      <a:pt x="44079" y="79418"/>
                      <a:pt x="0" y="79418"/>
                    </a:cubicBezTo>
                    <a:lnTo>
                      <a:pt x="0" y="2001257"/>
                    </a:lnTo>
                    <a:cubicBezTo>
                      <a:pt x="43699" y="2001257"/>
                      <a:pt x="79418" y="2036596"/>
                      <a:pt x="79418" y="2080675"/>
                    </a:cubicBezTo>
                    <a:lnTo>
                      <a:pt x="7275781" y="2080675"/>
                    </a:lnTo>
                    <a:cubicBezTo>
                      <a:pt x="7275781" y="2036975"/>
                      <a:pt x="7311120" y="2001257"/>
                      <a:pt x="7355198" y="2001257"/>
                    </a:cubicBezTo>
                    <a:lnTo>
                      <a:pt x="7355198" y="79418"/>
                    </a:lnTo>
                    <a:cubicBezTo>
                      <a:pt x="7311499" y="79418"/>
                      <a:pt x="7275781" y="44079"/>
                      <a:pt x="7275781" y="0"/>
                    </a:cubicBezTo>
                    <a:close/>
                  </a:path>
                </a:pathLst>
              </a:custGeom>
              <a:solidFill>
                <a:srgbClr val="F8F2EC"/>
              </a:solidFill>
            </p:spPr>
          </p:sp>
          <p:sp>
            <p:nvSpPr>
              <p:cNvPr name="TextBox 18" id="18"/>
              <p:cNvSpPr txBox="true"/>
              <p:nvPr/>
            </p:nvSpPr>
            <p:spPr>
              <a:xfrm>
                <a:off x="38100" y="-9525"/>
                <a:ext cx="7278999" cy="2052100"/>
              </a:xfrm>
              <a:prstGeom prst="rect">
                <a:avLst/>
              </a:prstGeom>
            </p:spPr>
            <p:txBody>
              <a:bodyPr anchor="ctr" rtlCol="false" tIns="50800" lIns="50800" bIns="50800" rIns="50800"/>
              <a:lstStyle/>
              <a:p>
                <a:pPr algn="ctr">
                  <a:lnSpc>
                    <a:spcPts val="2660"/>
                  </a:lnSpc>
                </a:pPr>
              </a:p>
            </p:txBody>
          </p:sp>
        </p:grpSp>
      </p:grpSp>
      <p:grpSp>
        <p:nvGrpSpPr>
          <p:cNvPr name="Group 19" id="19"/>
          <p:cNvGrpSpPr/>
          <p:nvPr/>
        </p:nvGrpSpPr>
        <p:grpSpPr>
          <a:xfrm rot="0">
            <a:off x="10174382" y="7889773"/>
            <a:ext cx="7170199" cy="1927652"/>
            <a:chOff x="0" y="0"/>
            <a:chExt cx="7854406" cy="2111596"/>
          </a:xfrm>
        </p:grpSpPr>
        <p:sp>
          <p:nvSpPr>
            <p:cNvPr name="Freeform 20" id="20"/>
            <p:cNvSpPr/>
            <p:nvPr/>
          </p:nvSpPr>
          <p:spPr>
            <a:xfrm flipH="false" flipV="false" rot="0">
              <a:off x="0" y="0"/>
              <a:ext cx="7854406" cy="2111596"/>
            </a:xfrm>
            <a:custGeom>
              <a:avLst/>
              <a:gdLst/>
              <a:ahLst/>
              <a:cxnLst/>
              <a:rect r="r" b="b" t="t" l="l"/>
              <a:pathLst>
                <a:path h="2111596" w="7854406">
                  <a:moveTo>
                    <a:pt x="7774987" y="0"/>
                  </a:moveTo>
                  <a:lnTo>
                    <a:pt x="79418" y="0"/>
                  </a:lnTo>
                  <a:cubicBezTo>
                    <a:pt x="79418" y="43699"/>
                    <a:pt x="44079" y="79418"/>
                    <a:pt x="0" y="79418"/>
                  </a:cubicBezTo>
                  <a:lnTo>
                    <a:pt x="0" y="2032178"/>
                  </a:lnTo>
                  <a:cubicBezTo>
                    <a:pt x="43699" y="2032178"/>
                    <a:pt x="79418" y="2067517"/>
                    <a:pt x="79418" y="2111596"/>
                  </a:cubicBezTo>
                  <a:lnTo>
                    <a:pt x="7774987" y="2111596"/>
                  </a:lnTo>
                  <a:cubicBezTo>
                    <a:pt x="7774987" y="2067896"/>
                    <a:pt x="7810326" y="2032178"/>
                    <a:pt x="7854406" y="2032178"/>
                  </a:cubicBezTo>
                  <a:lnTo>
                    <a:pt x="7854406" y="79418"/>
                  </a:lnTo>
                  <a:cubicBezTo>
                    <a:pt x="7810706" y="79418"/>
                    <a:pt x="7774987" y="44079"/>
                    <a:pt x="7774987" y="0"/>
                  </a:cubicBezTo>
                  <a:close/>
                </a:path>
              </a:pathLst>
            </a:custGeom>
            <a:solidFill>
              <a:srgbClr val="000000">
                <a:alpha val="0"/>
              </a:srgbClr>
            </a:solidFill>
            <a:ln w="19050" cap="sq">
              <a:solidFill>
                <a:srgbClr val="261310"/>
              </a:solidFill>
              <a:prstDash val="solid"/>
              <a:miter/>
            </a:ln>
          </p:spPr>
        </p:sp>
        <p:sp>
          <p:nvSpPr>
            <p:cNvPr name="TextBox 21" id="21"/>
            <p:cNvSpPr txBox="true"/>
            <p:nvPr/>
          </p:nvSpPr>
          <p:spPr>
            <a:xfrm>
              <a:off x="38100" y="-9525"/>
              <a:ext cx="7778206" cy="2083021"/>
            </a:xfrm>
            <a:prstGeom prst="rect">
              <a:avLst/>
            </a:prstGeom>
          </p:spPr>
          <p:txBody>
            <a:bodyPr anchor="ctr" rtlCol="false" tIns="12247" lIns="12247" bIns="12247" rIns="12247"/>
            <a:lstStyle/>
            <a:p>
              <a:pPr algn="ctr">
                <a:lnSpc>
                  <a:spcPts val="2659"/>
                </a:lnSpc>
              </a:pPr>
            </a:p>
          </p:txBody>
        </p:sp>
      </p:grpSp>
      <p:grpSp>
        <p:nvGrpSpPr>
          <p:cNvPr name="Group 22" id="22"/>
          <p:cNvGrpSpPr/>
          <p:nvPr/>
        </p:nvGrpSpPr>
        <p:grpSpPr>
          <a:xfrm rot="0">
            <a:off x="972898" y="7916965"/>
            <a:ext cx="7170199" cy="1927652"/>
            <a:chOff x="0" y="0"/>
            <a:chExt cx="7854406" cy="2111596"/>
          </a:xfrm>
        </p:grpSpPr>
        <p:sp>
          <p:nvSpPr>
            <p:cNvPr name="Freeform 23" id="23"/>
            <p:cNvSpPr/>
            <p:nvPr/>
          </p:nvSpPr>
          <p:spPr>
            <a:xfrm flipH="false" flipV="false" rot="0">
              <a:off x="0" y="0"/>
              <a:ext cx="7854406" cy="2111596"/>
            </a:xfrm>
            <a:custGeom>
              <a:avLst/>
              <a:gdLst/>
              <a:ahLst/>
              <a:cxnLst/>
              <a:rect r="r" b="b" t="t" l="l"/>
              <a:pathLst>
                <a:path h="2111596" w="7854406">
                  <a:moveTo>
                    <a:pt x="7774987" y="0"/>
                  </a:moveTo>
                  <a:lnTo>
                    <a:pt x="79418" y="0"/>
                  </a:lnTo>
                  <a:cubicBezTo>
                    <a:pt x="79418" y="43699"/>
                    <a:pt x="44079" y="79418"/>
                    <a:pt x="0" y="79418"/>
                  </a:cubicBezTo>
                  <a:lnTo>
                    <a:pt x="0" y="2032178"/>
                  </a:lnTo>
                  <a:cubicBezTo>
                    <a:pt x="43699" y="2032178"/>
                    <a:pt x="79418" y="2067517"/>
                    <a:pt x="79418" y="2111596"/>
                  </a:cubicBezTo>
                  <a:lnTo>
                    <a:pt x="7774987" y="2111596"/>
                  </a:lnTo>
                  <a:cubicBezTo>
                    <a:pt x="7774987" y="2067896"/>
                    <a:pt x="7810326" y="2032178"/>
                    <a:pt x="7854406" y="2032178"/>
                  </a:cubicBezTo>
                  <a:lnTo>
                    <a:pt x="7854406" y="79418"/>
                  </a:lnTo>
                  <a:cubicBezTo>
                    <a:pt x="7810706" y="79418"/>
                    <a:pt x="7774987" y="44079"/>
                    <a:pt x="7774987" y="0"/>
                  </a:cubicBezTo>
                  <a:close/>
                </a:path>
              </a:pathLst>
            </a:custGeom>
            <a:solidFill>
              <a:srgbClr val="000000">
                <a:alpha val="0"/>
              </a:srgbClr>
            </a:solidFill>
            <a:ln w="19050" cap="sq">
              <a:solidFill>
                <a:srgbClr val="261310"/>
              </a:solidFill>
              <a:prstDash val="solid"/>
              <a:miter/>
            </a:ln>
          </p:spPr>
        </p:sp>
        <p:sp>
          <p:nvSpPr>
            <p:cNvPr name="TextBox 24" id="24"/>
            <p:cNvSpPr txBox="true"/>
            <p:nvPr/>
          </p:nvSpPr>
          <p:spPr>
            <a:xfrm>
              <a:off x="38100" y="-9525"/>
              <a:ext cx="7778206" cy="2083021"/>
            </a:xfrm>
            <a:prstGeom prst="rect">
              <a:avLst/>
            </a:prstGeom>
          </p:spPr>
          <p:txBody>
            <a:bodyPr anchor="ctr" rtlCol="false" tIns="12247" lIns="12247" bIns="12247" rIns="12247"/>
            <a:lstStyle/>
            <a:p>
              <a:pPr algn="ctr">
                <a:lnSpc>
                  <a:spcPts val="2659"/>
                </a:lnSpc>
              </a:pPr>
            </a:p>
          </p:txBody>
        </p:sp>
      </p:grpSp>
      <p:sp>
        <p:nvSpPr>
          <p:cNvPr name="TextBox 25" id="25"/>
          <p:cNvSpPr txBox="true"/>
          <p:nvPr/>
        </p:nvSpPr>
        <p:spPr>
          <a:xfrm rot="0">
            <a:off x="1106580" y="8079346"/>
            <a:ext cx="6902834" cy="1611843"/>
          </a:xfrm>
          <a:prstGeom prst="rect">
            <a:avLst/>
          </a:prstGeom>
        </p:spPr>
        <p:txBody>
          <a:bodyPr anchor="t" rtlCol="false" tIns="0" lIns="0" bIns="0" rIns="0">
            <a:spAutoFit/>
          </a:bodyPr>
          <a:lstStyle/>
          <a:p>
            <a:pPr algn="just">
              <a:lnSpc>
                <a:spcPts val="2199"/>
              </a:lnSpc>
              <a:spcBef>
                <a:spcPct val="0"/>
              </a:spcBef>
            </a:pPr>
            <a:r>
              <a:rPr lang="en-US" sz="1571">
                <a:solidFill>
                  <a:srgbClr val="261310"/>
                </a:solidFill>
                <a:latin typeface="Questrial"/>
              </a:rPr>
              <a:t>GENDER ANALYSIS REVEALED A HIGHER PREVALENCE OF DEMENTIA AMONG MEN (40 INSTANCES) COMPARED TO WOMEN (38 INSTANCES), WITH NON-DEMENTED CASES SHOWING A SIMILAR TREND. THIS SUGGESTS A GENDER-SPECIFIC PATTERN IN ALZHEIMER'S DISEASE, INDICATING A POTENTIAL NEED FOR TAILORED APPROACHES IN DIAGNOSIS AND TREATMENT.</a:t>
            </a:r>
          </a:p>
        </p:txBody>
      </p:sp>
      <p:sp>
        <p:nvSpPr>
          <p:cNvPr name="TextBox 26" id="26"/>
          <p:cNvSpPr txBox="true"/>
          <p:nvPr/>
        </p:nvSpPr>
        <p:spPr>
          <a:xfrm rot="0">
            <a:off x="10401268" y="8079346"/>
            <a:ext cx="6663622" cy="1561726"/>
          </a:xfrm>
          <a:prstGeom prst="rect">
            <a:avLst/>
          </a:prstGeom>
        </p:spPr>
        <p:txBody>
          <a:bodyPr anchor="t" rtlCol="false" tIns="0" lIns="0" bIns="0" rIns="0">
            <a:spAutoFit/>
          </a:bodyPr>
          <a:lstStyle/>
          <a:p>
            <a:pPr algn="just">
              <a:lnSpc>
                <a:spcPts val="2491"/>
              </a:lnSpc>
              <a:spcBef>
                <a:spcPct val="0"/>
              </a:spcBef>
            </a:pPr>
            <a:r>
              <a:rPr lang="en-US" sz="1779">
                <a:solidFill>
                  <a:srgbClr val="261310"/>
                </a:solidFill>
                <a:latin typeface="Questrial"/>
              </a:rPr>
              <a:t>THE ANALYSIS SHOWED A CLEAR RELATIONSHIP BETWEEN EDUCATION LEVELS AND DEMENTIA STATUS: DEMENTIA PATIENTS GENERALLY HAD LOWER EDUCATION, WHILE NON-DEMENTED INDIVIDUALS TENDED TO HAVE HIGHER EDUCATIONAL ATTAINMENT.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DAF_66YIGU0</dc:identifier>
  <dcterms:modified xsi:type="dcterms:W3CDTF">2011-08-01T06:04:30Z</dcterms:modified>
  <cp:revision>1</cp:revision>
  <dc:title>1735</dc:title>
</cp:coreProperties>
</file>

<file path=docProps/thumbnail.jpeg>
</file>